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3"/>
  </p:notesMasterIdLst>
  <p:sldIdLst>
    <p:sldId id="256" r:id="rId3"/>
    <p:sldId id="261" r:id="rId4"/>
    <p:sldId id="297" r:id="rId5"/>
    <p:sldId id="283" r:id="rId6"/>
    <p:sldId id="353" r:id="rId7"/>
    <p:sldId id="284" r:id="rId8"/>
    <p:sldId id="289" r:id="rId9"/>
    <p:sldId id="570" r:id="rId10"/>
    <p:sldId id="572" r:id="rId11"/>
    <p:sldId id="571" r:id="rId12"/>
    <p:sldId id="285" r:id="rId13"/>
    <p:sldId id="290" r:id="rId14"/>
    <p:sldId id="286" r:id="rId15"/>
    <p:sldId id="287" r:id="rId16"/>
    <p:sldId id="567" r:id="rId17"/>
    <p:sldId id="568" r:id="rId18"/>
    <p:sldId id="318" r:id="rId19"/>
    <p:sldId id="319" r:id="rId20"/>
    <p:sldId id="320" r:id="rId21"/>
    <p:sldId id="321" r:id="rId22"/>
    <p:sldId id="322" r:id="rId23"/>
    <p:sldId id="323" r:id="rId24"/>
    <p:sldId id="324" r:id="rId25"/>
    <p:sldId id="325" r:id="rId26"/>
    <p:sldId id="326" r:id="rId27"/>
    <p:sldId id="328" r:id="rId28"/>
    <p:sldId id="351" r:id="rId29"/>
    <p:sldId id="352" r:id="rId30"/>
    <p:sldId id="329" r:id="rId31"/>
    <p:sldId id="330" r:id="rId32"/>
    <p:sldId id="331" r:id="rId33"/>
    <p:sldId id="332" r:id="rId34"/>
    <p:sldId id="333" r:id="rId35"/>
    <p:sldId id="334" r:id="rId36"/>
    <p:sldId id="335" r:id="rId37"/>
    <p:sldId id="336" r:id="rId38"/>
    <p:sldId id="337" r:id="rId39"/>
    <p:sldId id="338" r:id="rId40"/>
    <p:sldId id="339" r:id="rId41"/>
    <p:sldId id="340" r:id="rId42"/>
    <p:sldId id="341" r:id="rId43"/>
    <p:sldId id="342" r:id="rId44"/>
    <p:sldId id="343" r:id="rId45"/>
    <p:sldId id="344" r:id="rId46"/>
    <p:sldId id="345" r:id="rId47"/>
    <p:sldId id="346" r:id="rId48"/>
    <p:sldId id="569" r:id="rId49"/>
    <p:sldId id="348" r:id="rId50"/>
    <p:sldId id="350" r:id="rId51"/>
    <p:sldId id="349"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amp; Overview" id="{66FBC67C-252A-4BB7-9914-183AD4D5922B}">
          <p14:sldIdLst>
            <p14:sldId id="256"/>
            <p14:sldId id="261"/>
          </p14:sldIdLst>
        </p14:section>
        <p14:section name="Current Rules (LCRR)" id="{FC073D7A-AB51-4EFF-B0AE-62BF5895228E}">
          <p14:sldIdLst>
            <p14:sldId id="297"/>
            <p14:sldId id="283"/>
            <p14:sldId id="353"/>
            <p14:sldId id="284"/>
            <p14:sldId id="289"/>
            <p14:sldId id="570"/>
            <p14:sldId id="572"/>
            <p14:sldId id="571"/>
            <p14:sldId id="285"/>
            <p14:sldId id="290"/>
            <p14:sldId id="286"/>
            <p14:sldId id="287"/>
          </p14:sldIdLst>
        </p14:section>
        <p14:section name="Enforcement Changes" id="{2798A7D5-1E36-4C57-8934-BD5FDF77E69F}">
          <p14:sldIdLst>
            <p14:sldId id="567"/>
            <p14:sldId id="568"/>
          </p14:sldIdLst>
        </p14:section>
        <p14:section name="Future Rules (LCRI)" id="{305A4964-00C3-4582-8AB1-77B35B535883}">
          <p14:sldIdLst>
            <p14:sldId id="318"/>
            <p14:sldId id="319"/>
            <p14:sldId id="320"/>
            <p14:sldId id="321"/>
            <p14:sldId id="322"/>
            <p14:sldId id="323"/>
            <p14:sldId id="324"/>
            <p14:sldId id="325"/>
            <p14:sldId id="326"/>
            <p14:sldId id="328"/>
            <p14:sldId id="351"/>
            <p14:sldId id="352"/>
            <p14:sldId id="329"/>
            <p14:sldId id="330"/>
            <p14:sldId id="331"/>
            <p14:sldId id="332"/>
            <p14:sldId id="333"/>
            <p14:sldId id="334"/>
            <p14:sldId id="335"/>
            <p14:sldId id="336"/>
            <p14:sldId id="337"/>
            <p14:sldId id="338"/>
            <p14:sldId id="339"/>
            <p14:sldId id="340"/>
            <p14:sldId id="341"/>
            <p14:sldId id="342"/>
            <p14:sldId id="343"/>
            <p14:sldId id="344"/>
            <p14:sldId id="345"/>
            <p14:sldId id="346"/>
            <p14:sldId id="569"/>
            <p14:sldId id="348"/>
            <p14:sldId id="350"/>
            <p14:sldId id="34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915CE0-F384-4B64-AD76-E567EADD6C22}" v="1348" dt="2025-10-29T13:08:39.505"/>
    <p1510:client id="{7DF6CE1A-B57A-1439-9274-91D919E67F06}" v="68" dt="2025-10-28T18:30:09.3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787" autoAdjust="0"/>
  </p:normalViewPr>
  <p:slideViewPr>
    <p:cSldViewPr snapToGrid="0">
      <p:cViewPr varScale="1">
        <p:scale>
          <a:sx n="80" d="100"/>
          <a:sy n="80" d="100"/>
        </p:scale>
        <p:origin x="167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microsoft.com/office/2015/10/relationships/revisionInfo" Target="revisionInfo.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E1E921-EA71-4CB1-BD4E-12CFC515A91E}" type="doc">
      <dgm:prSet loTypeId="urn:microsoft.com/office/officeart/2005/8/layout/default" loCatId="list" qsTypeId="urn:microsoft.com/office/officeart/2005/8/quickstyle/3d2" qsCatId="3D" csTypeId="urn:microsoft.com/office/officeart/2005/8/colors/colorful3" csCatId="colorful" phldr="1"/>
      <dgm:spPr/>
      <dgm:t>
        <a:bodyPr/>
        <a:lstStyle/>
        <a:p>
          <a:endParaRPr lang="en-US"/>
        </a:p>
      </dgm:t>
    </dgm:pt>
    <dgm:pt modelId="{8AAC6E16-C96F-4A4A-B968-C4C5B0A53469}">
      <dgm:prSet phldrT="[Text]"/>
      <dgm:spPr/>
      <dgm:t>
        <a:bodyPr/>
        <a:lstStyle/>
        <a:p>
          <a:r>
            <a:rPr lang="en-US"/>
            <a:t>Baseline Service Line Inventory</a:t>
          </a:r>
        </a:p>
      </dgm:t>
    </dgm:pt>
    <dgm:pt modelId="{5C8D3A53-D350-4489-BF41-0818E8BA33EC}" type="parTrans" cxnId="{FD754A56-2538-4DCD-BCAC-1DA4CD2331B0}">
      <dgm:prSet/>
      <dgm:spPr/>
      <dgm:t>
        <a:bodyPr/>
        <a:lstStyle/>
        <a:p>
          <a:endParaRPr lang="en-US"/>
        </a:p>
      </dgm:t>
    </dgm:pt>
    <dgm:pt modelId="{14915DD6-2719-410D-B141-89C9BAF7D4A6}" type="sibTrans" cxnId="{FD754A56-2538-4DCD-BCAC-1DA4CD2331B0}">
      <dgm:prSet/>
      <dgm:spPr/>
      <dgm:t>
        <a:bodyPr/>
        <a:lstStyle/>
        <a:p>
          <a:endParaRPr lang="en-US"/>
        </a:p>
      </dgm:t>
    </dgm:pt>
    <dgm:pt modelId="{9F6511D8-6CA8-47B8-B364-53A8D5337751}">
      <dgm:prSet phldrT="[Text]"/>
      <dgm:spPr/>
      <dgm:t>
        <a:bodyPr/>
        <a:lstStyle/>
        <a:p>
          <a:r>
            <a:rPr lang="en-US"/>
            <a:t>Lead Service Line Replacement Plan</a:t>
          </a:r>
        </a:p>
      </dgm:t>
    </dgm:pt>
    <dgm:pt modelId="{2DDAE9C7-1A9E-45B6-9791-69930FDB1E14}" type="parTrans" cxnId="{5A32B416-F5C3-4F1B-B559-5712EC03E7FD}">
      <dgm:prSet/>
      <dgm:spPr/>
      <dgm:t>
        <a:bodyPr/>
        <a:lstStyle/>
        <a:p>
          <a:endParaRPr lang="en-US"/>
        </a:p>
      </dgm:t>
    </dgm:pt>
    <dgm:pt modelId="{62108B48-D816-4F90-BDFC-62D98E779FBD}" type="sibTrans" cxnId="{5A32B416-F5C3-4F1B-B559-5712EC03E7FD}">
      <dgm:prSet/>
      <dgm:spPr/>
      <dgm:t>
        <a:bodyPr/>
        <a:lstStyle/>
        <a:p>
          <a:endParaRPr lang="en-US"/>
        </a:p>
      </dgm:t>
    </dgm:pt>
    <dgm:pt modelId="{45661D72-208B-40CB-BCDD-BC44B77648AC}">
      <dgm:prSet phldrT="[Text]"/>
      <dgm:spPr/>
      <dgm:t>
        <a:bodyPr/>
        <a:lstStyle/>
        <a:p>
          <a:r>
            <a:rPr lang="en-US"/>
            <a:t>Updated Lead and Copper Sampling Plan</a:t>
          </a:r>
        </a:p>
      </dgm:t>
    </dgm:pt>
    <dgm:pt modelId="{2D66A751-C1B2-4FFB-97C5-CBA979162D6B}" type="parTrans" cxnId="{30A6E30E-5896-40DD-8A04-EDF41A93F3D2}">
      <dgm:prSet/>
      <dgm:spPr/>
      <dgm:t>
        <a:bodyPr/>
        <a:lstStyle/>
        <a:p>
          <a:endParaRPr lang="en-US"/>
        </a:p>
      </dgm:t>
    </dgm:pt>
    <dgm:pt modelId="{2976DCAD-D90A-47D8-AB31-2FBFF569F8D2}" type="sibTrans" cxnId="{30A6E30E-5896-40DD-8A04-EDF41A93F3D2}">
      <dgm:prSet/>
      <dgm:spPr/>
      <dgm:t>
        <a:bodyPr/>
        <a:lstStyle/>
        <a:p>
          <a:endParaRPr lang="en-US"/>
        </a:p>
      </dgm:t>
    </dgm:pt>
    <dgm:pt modelId="{A260D269-8A77-495D-8002-E6E6137E22D7}">
      <dgm:prSet phldrT="[Text]"/>
      <dgm:spPr/>
      <dgm:t>
        <a:bodyPr/>
        <a:lstStyle/>
        <a:p>
          <a:r>
            <a:rPr lang="en-US"/>
            <a:t>List of schools and childcare facilities</a:t>
          </a:r>
        </a:p>
      </dgm:t>
    </dgm:pt>
    <dgm:pt modelId="{E8296158-B406-4487-9C80-F2A349D9C1AC}" type="parTrans" cxnId="{DEAB2DA3-1A62-449E-A384-851D00730DC3}">
      <dgm:prSet/>
      <dgm:spPr/>
      <dgm:t>
        <a:bodyPr/>
        <a:lstStyle/>
        <a:p>
          <a:endParaRPr lang="en-US"/>
        </a:p>
      </dgm:t>
    </dgm:pt>
    <dgm:pt modelId="{14BA1A5C-A8F5-433B-B330-FC3DFE6B6314}" type="sibTrans" cxnId="{DEAB2DA3-1A62-449E-A384-851D00730DC3}">
      <dgm:prSet/>
      <dgm:spPr/>
      <dgm:t>
        <a:bodyPr/>
        <a:lstStyle/>
        <a:p>
          <a:endParaRPr lang="en-US"/>
        </a:p>
      </dgm:t>
    </dgm:pt>
    <dgm:pt modelId="{8381F639-51E7-4795-92A2-23BAC67E8A83}">
      <dgm:prSet phldrT="[Text]"/>
      <dgm:spPr/>
      <dgm:t>
        <a:bodyPr/>
        <a:lstStyle/>
        <a:p>
          <a:r>
            <a:rPr lang="en-US"/>
            <a:t>Compliance with lowered lead action level (.010 mg/L)</a:t>
          </a:r>
        </a:p>
      </dgm:t>
    </dgm:pt>
    <dgm:pt modelId="{2A0B678A-1A15-4AD8-AC48-9BD046968B6D}" type="parTrans" cxnId="{E847DBF3-4DED-44A9-9696-7B7E231AEB9B}">
      <dgm:prSet/>
      <dgm:spPr/>
      <dgm:t>
        <a:bodyPr/>
        <a:lstStyle/>
        <a:p>
          <a:endParaRPr lang="en-US"/>
        </a:p>
      </dgm:t>
    </dgm:pt>
    <dgm:pt modelId="{9BAB7C21-A748-4A10-ADA0-E63051CDB111}" type="sibTrans" cxnId="{E847DBF3-4DED-44A9-9696-7B7E231AEB9B}">
      <dgm:prSet/>
      <dgm:spPr/>
      <dgm:t>
        <a:bodyPr/>
        <a:lstStyle/>
        <a:p>
          <a:endParaRPr lang="en-US"/>
        </a:p>
      </dgm:t>
    </dgm:pt>
    <dgm:pt modelId="{28763464-0F7C-49E7-BA9C-1784269D24B3}">
      <dgm:prSet phldrT="[Text]"/>
      <dgm:spPr/>
      <dgm:t>
        <a:bodyPr/>
        <a:lstStyle/>
        <a:p>
          <a:r>
            <a:rPr lang="en-US"/>
            <a:t>Start Distribution System and Site Assessment</a:t>
          </a:r>
        </a:p>
      </dgm:t>
    </dgm:pt>
    <dgm:pt modelId="{F9584970-9CB9-4E94-A459-6E4C0E3CAECD}" type="parTrans" cxnId="{1AD74663-359F-41E5-8E12-62FA2FFA558B}">
      <dgm:prSet/>
      <dgm:spPr/>
      <dgm:t>
        <a:bodyPr/>
        <a:lstStyle/>
        <a:p>
          <a:endParaRPr lang="en-US"/>
        </a:p>
      </dgm:t>
    </dgm:pt>
    <dgm:pt modelId="{0B81211B-F666-41D0-BF73-33650DE6468A}" type="sibTrans" cxnId="{1AD74663-359F-41E5-8E12-62FA2FFA558B}">
      <dgm:prSet/>
      <dgm:spPr/>
      <dgm:t>
        <a:bodyPr/>
        <a:lstStyle/>
        <a:p>
          <a:endParaRPr lang="en-US"/>
        </a:p>
      </dgm:t>
    </dgm:pt>
    <dgm:pt modelId="{402CF99C-C1F2-41F5-917F-5A409D768E74}" type="pres">
      <dgm:prSet presAssocID="{A5E1E921-EA71-4CB1-BD4E-12CFC515A91E}" presName="diagram" presStyleCnt="0">
        <dgm:presLayoutVars>
          <dgm:dir/>
          <dgm:resizeHandles val="exact"/>
        </dgm:presLayoutVars>
      </dgm:prSet>
      <dgm:spPr/>
    </dgm:pt>
    <dgm:pt modelId="{D35D997A-262A-47D2-8F79-C39FCF5C10CF}" type="pres">
      <dgm:prSet presAssocID="{8AAC6E16-C96F-4A4A-B968-C4C5B0A53469}" presName="node" presStyleLbl="node1" presStyleIdx="0" presStyleCnt="6">
        <dgm:presLayoutVars>
          <dgm:bulletEnabled val="1"/>
        </dgm:presLayoutVars>
      </dgm:prSet>
      <dgm:spPr/>
    </dgm:pt>
    <dgm:pt modelId="{0DF8DF08-646D-4183-8F45-3720A766FC4D}" type="pres">
      <dgm:prSet presAssocID="{14915DD6-2719-410D-B141-89C9BAF7D4A6}" presName="sibTrans" presStyleCnt="0"/>
      <dgm:spPr/>
    </dgm:pt>
    <dgm:pt modelId="{FCEC73A0-4D61-425E-815E-6BC393A4D630}" type="pres">
      <dgm:prSet presAssocID="{9F6511D8-6CA8-47B8-B364-53A8D5337751}" presName="node" presStyleLbl="node1" presStyleIdx="1" presStyleCnt="6">
        <dgm:presLayoutVars>
          <dgm:bulletEnabled val="1"/>
        </dgm:presLayoutVars>
      </dgm:prSet>
      <dgm:spPr/>
    </dgm:pt>
    <dgm:pt modelId="{B636FDC5-E0CC-4F0A-9943-F48E63FFFEB4}" type="pres">
      <dgm:prSet presAssocID="{62108B48-D816-4F90-BDFC-62D98E779FBD}" presName="sibTrans" presStyleCnt="0"/>
      <dgm:spPr/>
    </dgm:pt>
    <dgm:pt modelId="{36BC2F03-22AC-49DB-8D06-0F1ABF7C34E4}" type="pres">
      <dgm:prSet presAssocID="{45661D72-208B-40CB-BCDD-BC44B77648AC}" presName="node" presStyleLbl="node1" presStyleIdx="2" presStyleCnt="6">
        <dgm:presLayoutVars>
          <dgm:bulletEnabled val="1"/>
        </dgm:presLayoutVars>
      </dgm:prSet>
      <dgm:spPr/>
    </dgm:pt>
    <dgm:pt modelId="{DB34BF52-5DA0-4128-9823-151AE25DA759}" type="pres">
      <dgm:prSet presAssocID="{2976DCAD-D90A-47D8-AB31-2FBFF569F8D2}" presName="sibTrans" presStyleCnt="0"/>
      <dgm:spPr/>
    </dgm:pt>
    <dgm:pt modelId="{484C03C7-DA4F-4B9D-95DE-2CFD2A43059D}" type="pres">
      <dgm:prSet presAssocID="{A260D269-8A77-495D-8002-E6E6137E22D7}" presName="node" presStyleLbl="node1" presStyleIdx="3" presStyleCnt="6">
        <dgm:presLayoutVars>
          <dgm:bulletEnabled val="1"/>
        </dgm:presLayoutVars>
      </dgm:prSet>
      <dgm:spPr/>
    </dgm:pt>
    <dgm:pt modelId="{D84E52EF-75D3-495A-921B-1C1D0CB0C1F6}" type="pres">
      <dgm:prSet presAssocID="{14BA1A5C-A8F5-433B-B330-FC3DFE6B6314}" presName="sibTrans" presStyleCnt="0"/>
      <dgm:spPr/>
    </dgm:pt>
    <dgm:pt modelId="{4E68B661-157D-411B-937D-CCC55F819213}" type="pres">
      <dgm:prSet presAssocID="{8381F639-51E7-4795-92A2-23BAC67E8A83}" presName="node" presStyleLbl="node1" presStyleIdx="4" presStyleCnt="6">
        <dgm:presLayoutVars>
          <dgm:bulletEnabled val="1"/>
        </dgm:presLayoutVars>
      </dgm:prSet>
      <dgm:spPr/>
    </dgm:pt>
    <dgm:pt modelId="{C4C60698-130F-4D53-B76E-12048EC109D1}" type="pres">
      <dgm:prSet presAssocID="{9BAB7C21-A748-4A10-ADA0-E63051CDB111}" presName="sibTrans" presStyleCnt="0"/>
      <dgm:spPr/>
    </dgm:pt>
    <dgm:pt modelId="{BCC1BAD4-8D28-4EE4-B4F7-CAFF793265D5}" type="pres">
      <dgm:prSet presAssocID="{28763464-0F7C-49E7-BA9C-1784269D24B3}" presName="node" presStyleLbl="node1" presStyleIdx="5" presStyleCnt="6">
        <dgm:presLayoutVars>
          <dgm:bulletEnabled val="1"/>
        </dgm:presLayoutVars>
      </dgm:prSet>
      <dgm:spPr/>
    </dgm:pt>
  </dgm:ptLst>
  <dgm:cxnLst>
    <dgm:cxn modelId="{30A6E30E-5896-40DD-8A04-EDF41A93F3D2}" srcId="{A5E1E921-EA71-4CB1-BD4E-12CFC515A91E}" destId="{45661D72-208B-40CB-BCDD-BC44B77648AC}" srcOrd="2" destOrd="0" parTransId="{2D66A751-C1B2-4FFB-97C5-CBA979162D6B}" sibTransId="{2976DCAD-D90A-47D8-AB31-2FBFF569F8D2}"/>
    <dgm:cxn modelId="{5A32B416-F5C3-4F1B-B559-5712EC03E7FD}" srcId="{A5E1E921-EA71-4CB1-BD4E-12CFC515A91E}" destId="{9F6511D8-6CA8-47B8-B364-53A8D5337751}" srcOrd="1" destOrd="0" parTransId="{2DDAE9C7-1A9E-45B6-9791-69930FDB1E14}" sibTransId="{62108B48-D816-4F90-BDFC-62D98E779FBD}"/>
    <dgm:cxn modelId="{1AD74663-359F-41E5-8E12-62FA2FFA558B}" srcId="{A5E1E921-EA71-4CB1-BD4E-12CFC515A91E}" destId="{28763464-0F7C-49E7-BA9C-1784269D24B3}" srcOrd="5" destOrd="0" parTransId="{F9584970-9CB9-4E94-A459-6E4C0E3CAECD}" sibTransId="{0B81211B-F666-41D0-BF73-33650DE6468A}"/>
    <dgm:cxn modelId="{F7197243-345E-464E-8CD6-3FF0FB1880FD}" type="presOf" srcId="{A260D269-8A77-495D-8002-E6E6137E22D7}" destId="{484C03C7-DA4F-4B9D-95DE-2CFD2A43059D}" srcOrd="0" destOrd="0" presId="urn:microsoft.com/office/officeart/2005/8/layout/default"/>
    <dgm:cxn modelId="{A25F574F-4E7D-434F-8C95-2510C4CA9DB3}" type="presOf" srcId="{28763464-0F7C-49E7-BA9C-1784269D24B3}" destId="{BCC1BAD4-8D28-4EE4-B4F7-CAFF793265D5}" srcOrd="0" destOrd="0" presId="urn:microsoft.com/office/officeart/2005/8/layout/default"/>
    <dgm:cxn modelId="{8C02E055-E2F2-405E-9C46-556340633D86}" type="presOf" srcId="{A5E1E921-EA71-4CB1-BD4E-12CFC515A91E}" destId="{402CF99C-C1F2-41F5-917F-5A409D768E74}" srcOrd="0" destOrd="0" presId="urn:microsoft.com/office/officeart/2005/8/layout/default"/>
    <dgm:cxn modelId="{FD754A56-2538-4DCD-BCAC-1DA4CD2331B0}" srcId="{A5E1E921-EA71-4CB1-BD4E-12CFC515A91E}" destId="{8AAC6E16-C96F-4A4A-B968-C4C5B0A53469}" srcOrd="0" destOrd="0" parTransId="{5C8D3A53-D350-4489-BF41-0818E8BA33EC}" sibTransId="{14915DD6-2719-410D-B141-89C9BAF7D4A6}"/>
    <dgm:cxn modelId="{619D0E57-E57A-4A27-ADFB-EED67F36556D}" type="presOf" srcId="{45661D72-208B-40CB-BCDD-BC44B77648AC}" destId="{36BC2F03-22AC-49DB-8D06-0F1ABF7C34E4}" srcOrd="0" destOrd="0" presId="urn:microsoft.com/office/officeart/2005/8/layout/default"/>
    <dgm:cxn modelId="{2968CC5A-BE63-470C-8898-BDAE4AA21615}" type="presOf" srcId="{8AAC6E16-C96F-4A4A-B968-C4C5B0A53469}" destId="{D35D997A-262A-47D2-8F79-C39FCF5C10CF}" srcOrd="0" destOrd="0" presId="urn:microsoft.com/office/officeart/2005/8/layout/default"/>
    <dgm:cxn modelId="{F7DE5188-4C39-49B2-B08A-2E739E23FE12}" type="presOf" srcId="{9F6511D8-6CA8-47B8-B364-53A8D5337751}" destId="{FCEC73A0-4D61-425E-815E-6BC393A4D630}" srcOrd="0" destOrd="0" presId="urn:microsoft.com/office/officeart/2005/8/layout/default"/>
    <dgm:cxn modelId="{DEAB2DA3-1A62-449E-A384-851D00730DC3}" srcId="{A5E1E921-EA71-4CB1-BD4E-12CFC515A91E}" destId="{A260D269-8A77-495D-8002-E6E6137E22D7}" srcOrd="3" destOrd="0" parTransId="{E8296158-B406-4487-9C80-F2A349D9C1AC}" sibTransId="{14BA1A5C-A8F5-433B-B330-FC3DFE6B6314}"/>
    <dgm:cxn modelId="{06A536C3-C489-4629-836A-273F4DDF3E82}" type="presOf" srcId="{8381F639-51E7-4795-92A2-23BAC67E8A83}" destId="{4E68B661-157D-411B-937D-CCC55F819213}" srcOrd="0" destOrd="0" presId="urn:microsoft.com/office/officeart/2005/8/layout/default"/>
    <dgm:cxn modelId="{E847DBF3-4DED-44A9-9696-7B7E231AEB9B}" srcId="{A5E1E921-EA71-4CB1-BD4E-12CFC515A91E}" destId="{8381F639-51E7-4795-92A2-23BAC67E8A83}" srcOrd="4" destOrd="0" parTransId="{2A0B678A-1A15-4AD8-AC48-9BD046968B6D}" sibTransId="{9BAB7C21-A748-4A10-ADA0-E63051CDB111}"/>
    <dgm:cxn modelId="{9DE64296-C195-43EE-8A6B-398773E4BE67}" type="presParOf" srcId="{402CF99C-C1F2-41F5-917F-5A409D768E74}" destId="{D35D997A-262A-47D2-8F79-C39FCF5C10CF}" srcOrd="0" destOrd="0" presId="urn:microsoft.com/office/officeart/2005/8/layout/default"/>
    <dgm:cxn modelId="{F44D25BD-2397-4895-AD0F-834C5DF0D403}" type="presParOf" srcId="{402CF99C-C1F2-41F5-917F-5A409D768E74}" destId="{0DF8DF08-646D-4183-8F45-3720A766FC4D}" srcOrd="1" destOrd="0" presId="urn:microsoft.com/office/officeart/2005/8/layout/default"/>
    <dgm:cxn modelId="{8530D002-CE8E-46E7-B466-6BD52640371D}" type="presParOf" srcId="{402CF99C-C1F2-41F5-917F-5A409D768E74}" destId="{FCEC73A0-4D61-425E-815E-6BC393A4D630}" srcOrd="2" destOrd="0" presId="urn:microsoft.com/office/officeart/2005/8/layout/default"/>
    <dgm:cxn modelId="{B42B8995-AC97-4FCB-AF1B-9433B3A02064}" type="presParOf" srcId="{402CF99C-C1F2-41F5-917F-5A409D768E74}" destId="{B636FDC5-E0CC-4F0A-9943-F48E63FFFEB4}" srcOrd="3" destOrd="0" presId="urn:microsoft.com/office/officeart/2005/8/layout/default"/>
    <dgm:cxn modelId="{88432704-01CF-4D22-84F3-9960728B4747}" type="presParOf" srcId="{402CF99C-C1F2-41F5-917F-5A409D768E74}" destId="{36BC2F03-22AC-49DB-8D06-0F1ABF7C34E4}" srcOrd="4" destOrd="0" presId="urn:microsoft.com/office/officeart/2005/8/layout/default"/>
    <dgm:cxn modelId="{9C92ABDC-5B40-4539-A09F-8B2B1ED87122}" type="presParOf" srcId="{402CF99C-C1F2-41F5-917F-5A409D768E74}" destId="{DB34BF52-5DA0-4128-9823-151AE25DA759}" srcOrd="5" destOrd="0" presId="urn:microsoft.com/office/officeart/2005/8/layout/default"/>
    <dgm:cxn modelId="{041CDC5D-7E90-45D9-A0AD-46F018FB99FE}" type="presParOf" srcId="{402CF99C-C1F2-41F5-917F-5A409D768E74}" destId="{484C03C7-DA4F-4B9D-95DE-2CFD2A43059D}" srcOrd="6" destOrd="0" presId="urn:microsoft.com/office/officeart/2005/8/layout/default"/>
    <dgm:cxn modelId="{21A1BEF8-9C49-44D2-AD34-49C7EE61623D}" type="presParOf" srcId="{402CF99C-C1F2-41F5-917F-5A409D768E74}" destId="{D84E52EF-75D3-495A-921B-1C1D0CB0C1F6}" srcOrd="7" destOrd="0" presId="urn:microsoft.com/office/officeart/2005/8/layout/default"/>
    <dgm:cxn modelId="{3E3B0AFF-12B7-45E6-B135-E6EA5E00071F}" type="presParOf" srcId="{402CF99C-C1F2-41F5-917F-5A409D768E74}" destId="{4E68B661-157D-411B-937D-CCC55F819213}" srcOrd="8" destOrd="0" presId="urn:microsoft.com/office/officeart/2005/8/layout/default"/>
    <dgm:cxn modelId="{760D0DDA-B898-4331-BCC4-582503BB9C0D}" type="presParOf" srcId="{402CF99C-C1F2-41F5-917F-5A409D768E74}" destId="{C4C60698-130F-4D53-B76E-12048EC109D1}" srcOrd="9" destOrd="0" presId="urn:microsoft.com/office/officeart/2005/8/layout/default"/>
    <dgm:cxn modelId="{A8760CB3-B15D-4CCD-8496-487A002AB6B7}" type="presParOf" srcId="{402CF99C-C1F2-41F5-917F-5A409D768E74}" destId="{BCC1BAD4-8D28-4EE4-B4F7-CAFF793265D5}"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5D997A-262A-47D2-8F79-C39FCF5C10CF}">
      <dsp:nvSpPr>
        <dsp:cNvPr id="0" name=""/>
        <dsp:cNvSpPr/>
      </dsp:nvSpPr>
      <dsp:spPr>
        <a:xfrm>
          <a:off x="0" y="373856"/>
          <a:ext cx="3286125" cy="197167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Baseline Service Line Inventory</a:t>
          </a:r>
        </a:p>
      </dsp:txBody>
      <dsp:txXfrm>
        <a:off x="0" y="373856"/>
        <a:ext cx="3286125" cy="1971675"/>
      </dsp:txXfrm>
    </dsp:sp>
    <dsp:sp modelId="{FCEC73A0-4D61-425E-815E-6BC393A4D630}">
      <dsp:nvSpPr>
        <dsp:cNvPr id="0" name=""/>
        <dsp:cNvSpPr/>
      </dsp:nvSpPr>
      <dsp:spPr>
        <a:xfrm>
          <a:off x="3614737" y="373856"/>
          <a:ext cx="3286125" cy="1971675"/>
        </a:xfrm>
        <a:prstGeom prst="rect">
          <a:avLst/>
        </a:prstGeom>
        <a:gradFill rotWithShape="0">
          <a:gsLst>
            <a:gs pos="0">
              <a:schemeClr val="accent3">
                <a:hueOff val="-431000"/>
                <a:satOff val="-3072"/>
                <a:lumOff val="6196"/>
                <a:alphaOff val="0"/>
                <a:satMod val="103000"/>
                <a:lumMod val="102000"/>
                <a:tint val="94000"/>
              </a:schemeClr>
            </a:gs>
            <a:gs pos="50000">
              <a:schemeClr val="accent3">
                <a:hueOff val="-431000"/>
                <a:satOff val="-3072"/>
                <a:lumOff val="6196"/>
                <a:alphaOff val="0"/>
                <a:satMod val="110000"/>
                <a:lumMod val="100000"/>
                <a:shade val="100000"/>
              </a:schemeClr>
            </a:gs>
            <a:gs pos="100000">
              <a:schemeClr val="accent3">
                <a:hueOff val="-431000"/>
                <a:satOff val="-3072"/>
                <a:lumOff val="619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Lead Service Line Replacement Plan</a:t>
          </a:r>
        </a:p>
      </dsp:txBody>
      <dsp:txXfrm>
        <a:off x="3614737" y="373856"/>
        <a:ext cx="3286125" cy="1971675"/>
      </dsp:txXfrm>
    </dsp:sp>
    <dsp:sp modelId="{36BC2F03-22AC-49DB-8D06-0F1ABF7C34E4}">
      <dsp:nvSpPr>
        <dsp:cNvPr id="0" name=""/>
        <dsp:cNvSpPr/>
      </dsp:nvSpPr>
      <dsp:spPr>
        <a:xfrm>
          <a:off x="7229475" y="373856"/>
          <a:ext cx="3286125" cy="1971675"/>
        </a:xfrm>
        <a:prstGeom prst="rect">
          <a:avLst/>
        </a:prstGeom>
        <a:gradFill rotWithShape="0">
          <a:gsLst>
            <a:gs pos="0">
              <a:schemeClr val="accent3">
                <a:hueOff val="-861999"/>
                <a:satOff val="-6144"/>
                <a:lumOff val="12392"/>
                <a:alphaOff val="0"/>
                <a:satMod val="103000"/>
                <a:lumMod val="102000"/>
                <a:tint val="94000"/>
              </a:schemeClr>
            </a:gs>
            <a:gs pos="50000">
              <a:schemeClr val="accent3">
                <a:hueOff val="-861999"/>
                <a:satOff val="-6144"/>
                <a:lumOff val="12392"/>
                <a:alphaOff val="0"/>
                <a:satMod val="110000"/>
                <a:lumMod val="100000"/>
                <a:shade val="100000"/>
              </a:schemeClr>
            </a:gs>
            <a:gs pos="100000">
              <a:schemeClr val="accent3">
                <a:hueOff val="-861999"/>
                <a:satOff val="-6144"/>
                <a:lumOff val="1239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Updated Lead and Copper Sampling Plan</a:t>
          </a:r>
        </a:p>
      </dsp:txBody>
      <dsp:txXfrm>
        <a:off x="7229475" y="373856"/>
        <a:ext cx="3286125" cy="1971675"/>
      </dsp:txXfrm>
    </dsp:sp>
    <dsp:sp modelId="{484C03C7-DA4F-4B9D-95DE-2CFD2A43059D}">
      <dsp:nvSpPr>
        <dsp:cNvPr id="0" name=""/>
        <dsp:cNvSpPr/>
      </dsp:nvSpPr>
      <dsp:spPr>
        <a:xfrm>
          <a:off x="0" y="2674143"/>
          <a:ext cx="3286125" cy="1971675"/>
        </a:xfrm>
        <a:prstGeom prst="rect">
          <a:avLst/>
        </a:prstGeom>
        <a:gradFill rotWithShape="0">
          <a:gsLst>
            <a:gs pos="0">
              <a:schemeClr val="accent3">
                <a:hueOff val="-1292999"/>
                <a:satOff val="-9217"/>
                <a:lumOff val="18589"/>
                <a:alphaOff val="0"/>
                <a:satMod val="103000"/>
                <a:lumMod val="102000"/>
                <a:tint val="94000"/>
              </a:schemeClr>
            </a:gs>
            <a:gs pos="50000">
              <a:schemeClr val="accent3">
                <a:hueOff val="-1292999"/>
                <a:satOff val="-9217"/>
                <a:lumOff val="18589"/>
                <a:alphaOff val="0"/>
                <a:satMod val="110000"/>
                <a:lumMod val="100000"/>
                <a:shade val="100000"/>
              </a:schemeClr>
            </a:gs>
            <a:gs pos="100000">
              <a:schemeClr val="accent3">
                <a:hueOff val="-1292999"/>
                <a:satOff val="-9217"/>
                <a:lumOff val="18589"/>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List of schools and childcare facilities</a:t>
          </a:r>
        </a:p>
      </dsp:txBody>
      <dsp:txXfrm>
        <a:off x="0" y="2674143"/>
        <a:ext cx="3286125" cy="1971675"/>
      </dsp:txXfrm>
    </dsp:sp>
    <dsp:sp modelId="{4E68B661-157D-411B-937D-CCC55F819213}">
      <dsp:nvSpPr>
        <dsp:cNvPr id="0" name=""/>
        <dsp:cNvSpPr/>
      </dsp:nvSpPr>
      <dsp:spPr>
        <a:xfrm>
          <a:off x="3614737" y="2674143"/>
          <a:ext cx="3286125" cy="1971675"/>
        </a:xfrm>
        <a:prstGeom prst="rect">
          <a:avLst/>
        </a:prstGeom>
        <a:gradFill rotWithShape="0">
          <a:gsLst>
            <a:gs pos="0">
              <a:schemeClr val="accent3">
                <a:hueOff val="-1723998"/>
                <a:satOff val="-12289"/>
                <a:lumOff val="24785"/>
                <a:alphaOff val="0"/>
                <a:satMod val="103000"/>
                <a:lumMod val="102000"/>
                <a:tint val="94000"/>
              </a:schemeClr>
            </a:gs>
            <a:gs pos="50000">
              <a:schemeClr val="accent3">
                <a:hueOff val="-1723998"/>
                <a:satOff val="-12289"/>
                <a:lumOff val="24785"/>
                <a:alphaOff val="0"/>
                <a:satMod val="110000"/>
                <a:lumMod val="100000"/>
                <a:shade val="100000"/>
              </a:schemeClr>
            </a:gs>
            <a:gs pos="100000">
              <a:schemeClr val="accent3">
                <a:hueOff val="-1723998"/>
                <a:satOff val="-12289"/>
                <a:lumOff val="24785"/>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Compliance with lowered lead action level (.010 mg/L)</a:t>
          </a:r>
        </a:p>
      </dsp:txBody>
      <dsp:txXfrm>
        <a:off x="3614737" y="2674143"/>
        <a:ext cx="3286125" cy="1971675"/>
      </dsp:txXfrm>
    </dsp:sp>
    <dsp:sp modelId="{BCC1BAD4-8D28-4EE4-B4F7-CAFF793265D5}">
      <dsp:nvSpPr>
        <dsp:cNvPr id="0" name=""/>
        <dsp:cNvSpPr/>
      </dsp:nvSpPr>
      <dsp:spPr>
        <a:xfrm>
          <a:off x="7229475" y="2674143"/>
          <a:ext cx="3286125" cy="1971675"/>
        </a:xfrm>
        <a:prstGeom prst="rect">
          <a:avLst/>
        </a:prstGeom>
        <a:gradFill rotWithShape="0">
          <a:gsLst>
            <a:gs pos="0">
              <a:schemeClr val="accent3">
                <a:hueOff val="-2154998"/>
                <a:satOff val="-15361"/>
                <a:lumOff val="30981"/>
                <a:alphaOff val="0"/>
                <a:satMod val="103000"/>
                <a:lumMod val="102000"/>
                <a:tint val="94000"/>
              </a:schemeClr>
            </a:gs>
            <a:gs pos="50000">
              <a:schemeClr val="accent3">
                <a:hueOff val="-2154998"/>
                <a:satOff val="-15361"/>
                <a:lumOff val="30981"/>
                <a:alphaOff val="0"/>
                <a:satMod val="110000"/>
                <a:lumMod val="100000"/>
                <a:shade val="100000"/>
              </a:schemeClr>
            </a:gs>
            <a:gs pos="100000">
              <a:schemeClr val="accent3">
                <a:hueOff val="-2154998"/>
                <a:satOff val="-15361"/>
                <a:lumOff val="30981"/>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Start Distribution System and Site Assessment</a:t>
          </a:r>
        </a:p>
      </dsp:txBody>
      <dsp:txXfrm>
        <a:off x="7229475" y="2674143"/>
        <a:ext cx="3286125" cy="197167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A5D3A-9005-433D-8C8B-626EDDAE4527}" type="datetimeFigureOut">
              <a:rPr lang="en-US" smtClean="0"/>
              <a:t>11/18/2025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EBF06D-6241-4E35-B337-1DCF9761CE35}" type="slidenum">
              <a:rPr lang="en-US" smtClean="0"/>
              <a:t>‹#›</a:t>
            </a:fld>
            <a:endParaRPr lang="en-US"/>
          </a:p>
        </p:txBody>
      </p:sp>
    </p:spTree>
    <p:extLst>
      <p:ext uri="{BB962C8B-B14F-4D97-AF65-F5344CB8AC3E}">
        <p14:creationId xmlns:p14="http://schemas.microsoft.com/office/powerpoint/2010/main" val="4217389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Hello everyone, my name is Noah Barnett and I’m one of the Lead and Copper Rule managers here in North Carolina. Today I’m going to be covering the current lead and copper rule requirements in effect from the LCRR as well as some upcoming changes to the way we will be enforcing things now that we have enough staffing capacity. Then I’ll pass it over to Stephanie to provide some information on the upcoming LCRI compliance and what changes we can expect with that.</a:t>
            </a:r>
          </a:p>
        </p:txBody>
      </p:sp>
      <p:sp>
        <p:nvSpPr>
          <p:cNvPr id="4" name="Slide Number Placeholder 3"/>
          <p:cNvSpPr>
            <a:spLocks noGrp="1"/>
          </p:cNvSpPr>
          <p:nvPr>
            <p:ph type="sldNum" sz="quarter" idx="5"/>
          </p:nvPr>
        </p:nvSpPr>
        <p:spPr/>
        <p:txBody>
          <a:bodyPr/>
          <a:lstStyle/>
          <a:p>
            <a:fld id="{456C487D-E38B-444A-A8D9-A3853809DE05}" type="slidenum">
              <a:rPr lang="en-US" smtClean="0"/>
              <a:t>1</a:t>
            </a:fld>
            <a:endParaRPr lang="en-US"/>
          </a:p>
        </p:txBody>
      </p:sp>
    </p:spTree>
    <p:extLst>
      <p:ext uri="{BB962C8B-B14F-4D97-AF65-F5344CB8AC3E}">
        <p14:creationId xmlns:p14="http://schemas.microsoft.com/office/powerpoint/2010/main" val="549524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a:solidFill>
                  <a:schemeClr val="tx1"/>
                </a:solidFill>
                <a:effectLst/>
                <a:latin typeface="+mn-lt"/>
                <a:ea typeface="+mn-ea"/>
                <a:cs typeface="+mn-cs"/>
              </a:rPr>
              <a:t>First a quick overview of todays' talk. To start us off I will be talking about the changes that went into effect last October with the compliance date for the LCRR. We have 4 areas to cover in that section. Then I’ll move on to a couple enforcement changes we will be implementing starting the beginning of 2026. After that I’m going to pass it over to Stephanie to tell us about what will be changing as we implement the LCRI in 2027 and what systems need to prepare for in that. </a:t>
            </a:r>
            <a:endParaRPr lang="en-US" sz="2800"/>
          </a:p>
        </p:txBody>
      </p:sp>
      <p:sp>
        <p:nvSpPr>
          <p:cNvPr id="4" name="Slide Number Placeholder 3"/>
          <p:cNvSpPr>
            <a:spLocks noGrp="1"/>
          </p:cNvSpPr>
          <p:nvPr>
            <p:ph type="sldNum" sz="quarter" idx="5"/>
          </p:nvPr>
        </p:nvSpPr>
        <p:spPr/>
        <p:txBody>
          <a:bodyPr/>
          <a:lstStyle/>
          <a:p>
            <a:fld id="{456C487D-E38B-444A-A8D9-A3853809DE05}" type="slidenum">
              <a:rPr lang="en-US" smtClean="0"/>
              <a:t>2</a:t>
            </a:fld>
            <a:endParaRPr lang="en-US"/>
          </a:p>
        </p:txBody>
      </p:sp>
    </p:spTree>
    <p:extLst>
      <p:ext uri="{BB962C8B-B14F-4D97-AF65-F5344CB8AC3E}">
        <p14:creationId xmlns:p14="http://schemas.microsoft.com/office/powerpoint/2010/main" val="1033806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Okay, Let’s go ahead and get started with the current rules.</a:t>
            </a:r>
          </a:p>
          <a:p>
            <a:endParaRPr lang="en-US"/>
          </a:p>
        </p:txBody>
      </p:sp>
      <p:sp>
        <p:nvSpPr>
          <p:cNvPr id="4" name="Slide Number Placeholder 3"/>
          <p:cNvSpPr>
            <a:spLocks noGrp="1"/>
          </p:cNvSpPr>
          <p:nvPr>
            <p:ph type="sldNum" sz="quarter" idx="5"/>
          </p:nvPr>
        </p:nvSpPr>
        <p:spPr/>
        <p:txBody>
          <a:bodyPr/>
          <a:lstStyle/>
          <a:p>
            <a:fld id="{456C487D-E38B-444A-A8D9-A3853809DE05}" type="slidenum">
              <a:rPr lang="en-US" smtClean="0"/>
              <a:t>3</a:t>
            </a:fld>
            <a:endParaRPr lang="en-US"/>
          </a:p>
        </p:txBody>
      </p:sp>
    </p:spTree>
    <p:extLst>
      <p:ext uri="{BB962C8B-B14F-4D97-AF65-F5344CB8AC3E}">
        <p14:creationId xmlns:p14="http://schemas.microsoft.com/office/powerpoint/2010/main" val="35050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E286B-5461-3C3E-E1DC-77CE9FC932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8EBA71-C3EF-ECD8-92FE-D700B3E67B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5BBC5C-07B5-AC3A-782C-D9D2E17C66E0}"/>
              </a:ext>
            </a:extLst>
          </p:cNvPr>
          <p:cNvSpPr>
            <a:spLocks noGrp="1"/>
          </p:cNvSpPr>
          <p:nvPr>
            <p:ph type="body" idx="1"/>
          </p:nvPr>
        </p:nvSpPr>
        <p:spPr/>
        <p:txBody>
          <a:bodyPr/>
          <a:lstStyle/>
          <a:p>
            <a:r>
              <a:rPr lang="en-US" sz="1200" kern="1200">
                <a:solidFill>
                  <a:schemeClr val="tx1"/>
                </a:solidFill>
                <a:effectLst/>
                <a:latin typeface="+mn-lt"/>
                <a:ea typeface="+mn-ea"/>
                <a:cs typeface="+mn-cs"/>
              </a:rPr>
              <a:t>First a little history recap. In Early 2021 the LCRR was published to the federal register and it had an original compliance date of Jan. 16th 2024. Not long after it was published, the EPA decided to "Improve" the rule which lead to the LCRI. </a:t>
            </a:r>
          </a:p>
          <a:p>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Due to this many of the changes that were originally proposed in the LCRR were pushed back until the LCRI compliance date but a few of them went into effect on October 16th 2024. These include the requirements for an initial service line inventory and their associated material notices, the 24-hour Tier 1 Public Notification, and new health effects language for all the lead consumer notices, public education, and public notices.</a:t>
            </a:r>
          </a:p>
          <a:p>
            <a:r>
              <a:rPr lang="en-US" sz="1200" kern="1200">
                <a:solidFill>
                  <a:schemeClr val="tx1"/>
                </a:solidFill>
                <a:effectLst/>
                <a:latin typeface="+mn-lt"/>
                <a:ea typeface="+mn-ea"/>
                <a:cs typeface="+mn-cs"/>
              </a:rPr>
              <a:t> </a:t>
            </a:r>
          </a:p>
          <a:p>
            <a:endParaRPr lang="en-US"/>
          </a:p>
        </p:txBody>
      </p:sp>
      <p:sp>
        <p:nvSpPr>
          <p:cNvPr id="4" name="Slide Number Placeholder 3">
            <a:extLst>
              <a:ext uri="{FF2B5EF4-FFF2-40B4-BE49-F238E27FC236}">
                <a16:creationId xmlns:a16="http://schemas.microsoft.com/office/drawing/2014/main" id="{A3F113BB-D15B-1283-2755-F68A84641369}"/>
              </a:ext>
            </a:extLst>
          </p:cNvPr>
          <p:cNvSpPr>
            <a:spLocks noGrp="1"/>
          </p:cNvSpPr>
          <p:nvPr>
            <p:ph type="sldNum" sz="quarter" idx="5"/>
          </p:nvPr>
        </p:nvSpPr>
        <p:spPr/>
        <p:txBody>
          <a:bodyPr/>
          <a:lstStyle/>
          <a:p>
            <a:fld id="{456C487D-E38B-444A-A8D9-A3853809DE05}" type="slidenum">
              <a:rPr lang="en-US" smtClean="0"/>
              <a:t>4</a:t>
            </a:fld>
            <a:endParaRPr lang="en-US"/>
          </a:p>
        </p:txBody>
      </p:sp>
    </p:spTree>
    <p:extLst>
      <p:ext uri="{BB962C8B-B14F-4D97-AF65-F5344CB8AC3E}">
        <p14:creationId xmlns:p14="http://schemas.microsoft.com/office/powerpoint/2010/main" val="2782236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EA99C-26EB-5703-BC0D-B9967A623A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BEF6A4-BEA4-A7DE-CD50-6BA4ECEBBC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AEAC4D-2946-54D2-E4E0-D5594C33768E}"/>
              </a:ext>
            </a:extLst>
          </p:cNvPr>
          <p:cNvSpPr>
            <a:spLocks noGrp="1"/>
          </p:cNvSpPr>
          <p:nvPr>
            <p:ph type="body" idx="1"/>
          </p:nvPr>
        </p:nvSpPr>
        <p:spPr/>
        <p:txBody>
          <a:bodyPr/>
          <a:lstStyle/>
          <a:p>
            <a:r>
              <a:rPr lang="en-US"/>
              <a:t>Um, I like tables that help simplify and organize data so here’s a reference table of everything from the LCRR that is in effect between the October LCRR 2024 compliance date and the LCRI compliance date in November of ’27. It may not look like it but for us this really boils down to those 4 main changes. The one change listed here that I’m not covering is the 90</a:t>
            </a:r>
            <a:r>
              <a:rPr lang="en-US" baseline="30000"/>
              <a:t>th</a:t>
            </a:r>
            <a:r>
              <a:rPr lang="en-US"/>
              <a:t> percentile and that’s because we already provide that as soon as it’s been calculated through drinking water watch.</a:t>
            </a:r>
          </a:p>
        </p:txBody>
      </p:sp>
      <p:sp>
        <p:nvSpPr>
          <p:cNvPr id="4" name="Slide Number Placeholder 3">
            <a:extLst>
              <a:ext uri="{FF2B5EF4-FFF2-40B4-BE49-F238E27FC236}">
                <a16:creationId xmlns:a16="http://schemas.microsoft.com/office/drawing/2014/main" id="{6376A53D-1A25-AEDE-A478-FFEAFA7BBE2F}"/>
              </a:ext>
            </a:extLst>
          </p:cNvPr>
          <p:cNvSpPr>
            <a:spLocks noGrp="1"/>
          </p:cNvSpPr>
          <p:nvPr>
            <p:ph type="sldNum" sz="quarter" idx="5"/>
          </p:nvPr>
        </p:nvSpPr>
        <p:spPr/>
        <p:txBody>
          <a:bodyPr/>
          <a:lstStyle/>
          <a:p>
            <a:fld id="{456C487D-E38B-444A-A8D9-A3853809DE05}" type="slidenum">
              <a:rPr lang="en-US" smtClean="0"/>
              <a:t>5</a:t>
            </a:fld>
            <a:endParaRPr lang="en-US"/>
          </a:p>
        </p:txBody>
      </p:sp>
    </p:spTree>
    <p:extLst>
      <p:ext uri="{BB962C8B-B14F-4D97-AF65-F5344CB8AC3E}">
        <p14:creationId xmlns:p14="http://schemas.microsoft.com/office/powerpoint/2010/main" val="4618320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0F8F7-1A45-04EA-C225-72FBF1C847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97ED5B-FE68-81DD-9C33-DCBE8D80E7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42FC55-30CE-54C5-BAD8-4F7441B0B7E1}"/>
              </a:ext>
            </a:extLst>
          </p:cNvPr>
          <p:cNvSpPr>
            <a:spLocks noGrp="1"/>
          </p:cNvSpPr>
          <p:nvPr>
            <p:ph type="body" idx="1"/>
          </p:nvPr>
        </p:nvSpPr>
        <p:spPr/>
        <p:txBody>
          <a:bodyPr/>
          <a:lstStyle/>
          <a:p>
            <a:r>
              <a:rPr lang="en-US" sz="1200" kern="1200">
                <a:solidFill>
                  <a:schemeClr val="tx1"/>
                </a:solidFill>
                <a:effectLst/>
                <a:latin typeface="+mn-lt"/>
                <a:ea typeface="+mn-ea"/>
                <a:cs typeface="+mn-cs"/>
              </a:rPr>
              <a:t>Let’s talk about the “Initial” Service line inventory. These are the inventories that were due on Oct 16</a:t>
            </a:r>
            <a:r>
              <a:rPr lang="en-US" sz="1200" kern="1200" baseline="30000">
                <a:solidFill>
                  <a:schemeClr val="tx1"/>
                </a:solidFill>
                <a:effectLst/>
                <a:latin typeface="+mn-lt"/>
                <a:ea typeface="+mn-ea"/>
                <a:cs typeface="+mn-cs"/>
              </a:rPr>
              <a:t>th</a:t>
            </a:r>
            <a:r>
              <a:rPr lang="en-US" sz="1200" kern="1200">
                <a:solidFill>
                  <a:schemeClr val="tx1"/>
                </a:solidFill>
                <a:effectLst/>
                <a:latin typeface="+mn-lt"/>
                <a:ea typeface="+mn-ea"/>
                <a:cs typeface="+mn-cs"/>
              </a:rPr>
              <a:t> of last year and are supposed to include information for each service line in the system identifying the location and whether it is made of Lead, Galvanized Requiring Replacement, or non-lead material. Or that the material is unknown. The majority of water systems have completed their inventories but we still have about 47 that have yet to get those to us. We will need systems to continue to complete those inventories using the appropriate template from the lead service line inventory webpage and uploading it to the submission portal until we get the GIS submission system up and running in roughly 7 months. After that we will want systems to modify the data through our new portal which will have the ability for systems to use geocoded data, upload a spreadsheet, or modify the data directly through a table and map.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The initial inventory, technically, does not need to be updated annually. However, under some circumstances we will need them to update those but I’ll get to that in a minute. </a:t>
            </a:r>
          </a:p>
        </p:txBody>
      </p:sp>
      <p:sp>
        <p:nvSpPr>
          <p:cNvPr id="4" name="Slide Number Placeholder 3">
            <a:extLst>
              <a:ext uri="{FF2B5EF4-FFF2-40B4-BE49-F238E27FC236}">
                <a16:creationId xmlns:a16="http://schemas.microsoft.com/office/drawing/2014/main" id="{A13F4327-1A42-EC62-64F4-9D8E12D25EDB}"/>
              </a:ext>
            </a:extLst>
          </p:cNvPr>
          <p:cNvSpPr>
            <a:spLocks noGrp="1"/>
          </p:cNvSpPr>
          <p:nvPr>
            <p:ph type="sldNum" sz="quarter" idx="5"/>
          </p:nvPr>
        </p:nvSpPr>
        <p:spPr/>
        <p:txBody>
          <a:bodyPr/>
          <a:lstStyle/>
          <a:p>
            <a:fld id="{456C487D-E38B-444A-A8D9-A3853809DE05}" type="slidenum">
              <a:rPr lang="en-US" smtClean="0"/>
              <a:t>6</a:t>
            </a:fld>
            <a:endParaRPr lang="en-US"/>
          </a:p>
        </p:txBody>
      </p:sp>
    </p:spTree>
    <p:extLst>
      <p:ext uri="{BB962C8B-B14F-4D97-AF65-F5344CB8AC3E}">
        <p14:creationId xmlns:p14="http://schemas.microsoft.com/office/powerpoint/2010/main" val="24990879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72FAE-8BD8-A4E4-7B31-EF8CAA5147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77023B-5CA7-7F6B-E555-38739B02C2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095205-9701-6B91-A35D-E33916EEEA2C}"/>
              </a:ext>
            </a:extLst>
          </p:cNvPr>
          <p:cNvSpPr>
            <a:spLocks noGrp="1"/>
          </p:cNvSpPr>
          <p:nvPr>
            <p:ph type="body" idx="1"/>
          </p:nvPr>
        </p:nvSpPr>
        <p:spPr/>
        <p:txBody>
          <a:bodyPr/>
          <a:lstStyle/>
          <a:p>
            <a:r>
              <a:rPr lang="en-US" sz="1200" kern="1200">
                <a:solidFill>
                  <a:schemeClr val="tx1"/>
                </a:solidFill>
                <a:effectLst/>
                <a:latin typeface="+mn-lt"/>
                <a:ea typeface="+mn-ea"/>
                <a:cs typeface="+mn-cs"/>
              </a:rPr>
              <a:t>Like I said we are still missing 47 systems with the city of Rockingham and Dan River being the largest outstanding. That said, as of the 7th over 98% of the water systems we manage had completed submission of their inventories. Some good news for our state is we’ve found a very low percentage of lead lines. Out of the over 3 and a half million service line reported only 289 lead lines having been found. As we can see here the main materials are non-lead but we do still have around 22 % of the lines that have yet to be identified.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So I make a point that this is the "Initial" service line inventory because the LCRI has another inventory requirement called the “Baseline” inventory which adds connectors like pigtails and goosenecks along with annual updating. All the inventory reporting requirements for the upcoming LCRI will be incorporated into the new GIS portal when it goes live and, in case your worried that you will need to reenter the data, all the information we have already collected will be prepopulated in it. </a:t>
            </a:r>
          </a:p>
          <a:p>
            <a:endParaRPr lang="en-US"/>
          </a:p>
        </p:txBody>
      </p:sp>
      <p:sp>
        <p:nvSpPr>
          <p:cNvPr id="4" name="Slide Number Placeholder 3">
            <a:extLst>
              <a:ext uri="{FF2B5EF4-FFF2-40B4-BE49-F238E27FC236}">
                <a16:creationId xmlns:a16="http://schemas.microsoft.com/office/drawing/2014/main" id="{17F04E30-71C5-8155-D8C8-8D967B066F3C}"/>
              </a:ext>
            </a:extLst>
          </p:cNvPr>
          <p:cNvSpPr>
            <a:spLocks noGrp="1"/>
          </p:cNvSpPr>
          <p:nvPr>
            <p:ph type="sldNum" sz="quarter" idx="5"/>
          </p:nvPr>
        </p:nvSpPr>
        <p:spPr/>
        <p:txBody>
          <a:bodyPr/>
          <a:lstStyle/>
          <a:p>
            <a:fld id="{456C487D-E38B-444A-A8D9-A3853809DE05}" type="slidenum">
              <a:rPr lang="en-US" smtClean="0"/>
              <a:t>7</a:t>
            </a:fld>
            <a:endParaRPr lang="en-US"/>
          </a:p>
        </p:txBody>
      </p:sp>
    </p:spTree>
    <p:extLst>
      <p:ext uri="{BB962C8B-B14F-4D97-AF65-F5344CB8AC3E}">
        <p14:creationId xmlns:p14="http://schemas.microsoft.com/office/powerpoint/2010/main" val="3379603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Okay I keep mentioning the GIS dashboard so I should give you a little peek. This is fresh from development. Here is a look at the initial splash page a person will see when they go onto the GIS system.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EBF06D-6241-4E35-B337-1DCF9761CE3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37718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see, up here at the top, there’s a general overview of the service lines. This is showing the data for all systems in the state but if a water system was logged in, they would see the overview for that system. Below that we have some general information. To be honest I’m not sure what will be here when a water system is logged in but as we scroll down.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EBF06D-6241-4E35-B337-1DCF9761CE3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208953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get to the meat of the application. Here we have the option to click to upload a spreadsheet or we can continue down and work from either the map or table view. In the map view we can select a location on the map to edit inventory data or we can create a new service line entry to the inventory by selecting what type of service line it is then entering the relevant information. Down here at the bottom of the page we will have some tutorials for how to upload, download, and edit data on the system. This system will also qualify as your online or public inventory so you will not need to have another location where it is available to the public. You do still need to keep copies of the data just like all other documents for lead and copper for the required 12 years.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EBF06D-6241-4E35-B337-1DCF9761CE3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421434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2357E-55A9-44A7-AF77-E8C304E244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871F0F-2E6C-EE78-D0FF-3AA78640B4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0FE8A5-5313-7FC0-9684-898E63EFEE4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Now on to the material notices. These notices need to be distributed annually to locations served by Lead, GRR, or Unknown service lines and here in north Carolina we are going with the end of the calendar year as the annual deadline for those notices to be distributed. The deadline for those notices to be submit to ECERT is July 1</a:t>
            </a:r>
            <a:r>
              <a:rPr lang="en-US" sz="1200" kern="1200" baseline="30000">
                <a:solidFill>
                  <a:schemeClr val="tx1"/>
                </a:solidFill>
                <a:effectLst/>
                <a:latin typeface="+mn-lt"/>
                <a:ea typeface="+mn-ea"/>
                <a:cs typeface="+mn-cs"/>
              </a:rPr>
              <a:t>st</a:t>
            </a:r>
            <a:r>
              <a:rPr lang="en-US" sz="1200" kern="1200">
                <a:solidFill>
                  <a:schemeClr val="tx1"/>
                </a:solidFill>
                <a:effectLst/>
                <a:latin typeface="+mn-lt"/>
                <a:ea typeface="+mn-ea"/>
                <a:cs typeface="+mn-cs"/>
              </a:rPr>
              <a:t> of the following year. If anyone needs them, templates for each notice type can be found on the Lead Service Line Inventory webpage. I have been asked about using a custom template for these. This is acceptable but we will need those to be approved before they are distributed. If a group chooses to use their own notice, there are 4 sections that are required by the rule. Those are:</a:t>
            </a:r>
            <a:br>
              <a:rPr lang="en-US" sz="1200" kern="1200">
                <a:solidFill>
                  <a:schemeClr val="tx1"/>
                </a:solidFill>
                <a:effectLst/>
                <a:latin typeface="+mn-lt"/>
                <a:ea typeface="+mn-ea"/>
                <a:cs typeface="+mn-cs"/>
              </a:rPr>
            </a:br>
            <a:br>
              <a:rPr lang="en-US" sz="1200" kern="1200">
                <a:solidFill>
                  <a:schemeClr val="tx1"/>
                </a:solidFill>
                <a:effectLst/>
                <a:latin typeface="+mn-lt"/>
                <a:ea typeface="+mn-ea"/>
                <a:cs typeface="+mn-cs"/>
              </a:rPr>
            </a:br>
            <a:r>
              <a:rPr lang="en-US" sz="1200" kern="1200">
                <a:solidFill>
                  <a:schemeClr val="tx1"/>
                </a:solidFill>
                <a:effectLst/>
                <a:latin typeface="+mn-lt"/>
                <a:ea typeface="+mn-ea"/>
                <a:cs typeface="+mn-cs"/>
              </a:rPr>
              <a:t>a statement of the material type (Unknown, GRR, Lead)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The new health effects language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Steps to reduce exposure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Replacement information including ways to identify unknown materials, info about replacement opportunities for GRR, or info about financing and replacement opportunities for lead lines.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If this is an option your group would like to pursue please reach out so we can work together to ensure your template meets all the requirements.</a:t>
            </a:r>
            <a:endParaRPr lang="en-US"/>
          </a:p>
        </p:txBody>
      </p:sp>
      <p:sp>
        <p:nvSpPr>
          <p:cNvPr id="4" name="Slide Number Placeholder 3">
            <a:extLst>
              <a:ext uri="{FF2B5EF4-FFF2-40B4-BE49-F238E27FC236}">
                <a16:creationId xmlns:a16="http://schemas.microsoft.com/office/drawing/2014/main" id="{6F154FEA-A0D9-83D2-2C82-48496424B643}"/>
              </a:ext>
            </a:extLst>
          </p:cNvPr>
          <p:cNvSpPr>
            <a:spLocks noGrp="1"/>
          </p:cNvSpPr>
          <p:nvPr>
            <p:ph type="sldNum" sz="quarter" idx="5"/>
          </p:nvPr>
        </p:nvSpPr>
        <p:spPr/>
        <p:txBody>
          <a:bodyPr/>
          <a:lstStyle/>
          <a:p>
            <a:fld id="{456C487D-E38B-444A-A8D9-A3853809DE05}" type="slidenum">
              <a:rPr lang="en-US" smtClean="0"/>
              <a:t>11</a:t>
            </a:fld>
            <a:endParaRPr lang="en-US"/>
          </a:p>
        </p:txBody>
      </p:sp>
    </p:spTree>
    <p:extLst>
      <p:ext uri="{BB962C8B-B14F-4D97-AF65-F5344CB8AC3E}">
        <p14:creationId xmlns:p14="http://schemas.microsoft.com/office/powerpoint/2010/main" val="536067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6695B-E819-37BC-6CE3-73FC3446A0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0BA9AE-48E1-46FD-AD13-7CB444248C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6409C4-F785-E779-78DF-F90F69077CFB}"/>
              </a:ext>
            </a:extLst>
          </p:cNvPr>
          <p:cNvSpPr>
            <a:spLocks noGrp="1"/>
          </p:cNvSpPr>
          <p:nvPr>
            <p:ph type="body" idx="1"/>
          </p:nvPr>
        </p:nvSpPr>
        <p:spPr/>
        <p:txBody>
          <a:bodyPr/>
          <a:lstStyle/>
          <a:p>
            <a:r>
              <a:rPr lang="en-US" sz="1200" kern="1200">
                <a:solidFill>
                  <a:schemeClr val="tx1"/>
                </a:solidFill>
                <a:effectLst/>
                <a:latin typeface="+mn-lt"/>
                <a:ea typeface="+mn-ea"/>
                <a:cs typeface="+mn-cs"/>
              </a:rPr>
              <a:t>Right so, as I mentioned these notices need to be distributed annually and we expect systems to identify unknowns as well as start replacing known lead and GRR which will help reduce the number of notices that need to be sent out each year. However, this is where the requirement for systems to update the inventory comes back into effect. The number of notices sent out needs to match the number for that type of material in the inventory we have on file. This means that a system will need to update the inventory if they send out a different number of notices then they did last year. Until the GIS system is available, we want systems to use the inventory templates they did previously and upload it through the submission portal that was used previously.</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For those systems that have no lead, GRR, or unknowns left in the system they will be able to just declare they are entirely non-lead through a statement in the CCR and online if they need to post the inventory. </a:t>
            </a:r>
          </a:p>
        </p:txBody>
      </p:sp>
      <p:sp>
        <p:nvSpPr>
          <p:cNvPr id="4" name="Slide Number Placeholder 3">
            <a:extLst>
              <a:ext uri="{FF2B5EF4-FFF2-40B4-BE49-F238E27FC236}">
                <a16:creationId xmlns:a16="http://schemas.microsoft.com/office/drawing/2014/main" id="{ED53EFEC-6BE8-CDBB-15CE-41C07DEEACDD}"/>
              </a:ext>
            </a:extLst>
          </p:cNvPr>
          <p:cNvSpPr>
            <a:spLocks noGrp="1"/>
          </p:cNvSpPr>
          <p:nvPr>
            <p:ph type="sldNum" sz="quarter" idx="5"/>
          </p:nvPr>
        </p:nvSpPr>
        <p:spPr/>
        <p:txBody>
          <a:bodyPr/>
          <a:lstStyle/>
          <a:p>
            <a:fld id="{456C487D-E38B-444A-A8D9-A3853809DE05}" type="slidenum">
              <a:rPr lang="en-US" smtClean="0"/>
              <a:t>12</a:t>
            </a:fld>
            <a:endParaRPr lang="en-US"/>
          </a:p>
        </p:txBody>
      </p:sp>
    </p:spTree>
    <p:extLst>
      <p:ext uri="{BB962C8B-B14F-4D97-AF65-F5344CB8AC3E}">
        <p14:creationId xmlns:p14="http://schemas.microsoft.com/office/powerpoint/2010/main" val="18204676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F3E8E-D771-077A-555A-3C15F72882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B7CABA-0F08-5466-2105-5341DA0444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9C8878-7F39-8BE9-45BC-242A402281FD}"/>
              </a:ext>
            </a:extLst>
          </p:cNvPr>
          <p:cNvSpPr>
            <a:spLocks noGrp="1"/>
          </p:cNvSpPr>
          <p:nvPr>
            <p:ph type="body" idx="1"/>
          </p:nvPr>
        </p:nvSpPr>
        <p:spPr/>
        <p:txBody>
          <a:bodyPr/>
          <a:lstStyle/>
          <a:p>
            <a:r>
              <a:rPr lang="en-US" sz="1200" kern="1200">
                <a:solidFill>
                  <a:schemeClr val="tx1"/>
                </a:solidFill>
                <a:effectLst/>
                <a:latin typeface="+mn-lt"/>
                <a:ea typeface="+mn-ea"/>
                <a:cs typeface="+mn-cs"/>
              </a:rPr>
              <a:t>Okay now for a fun one. As most of you probably know, the Action Level is calculated based on all the samples taken during the sampling period. After all the samples have been taken and a water system finds they have exceeded the lead Action level they need to send out a tier 1 public notice. This is the same kind of notice that goes out when a system violates the MCL for E. coli. or total coliforms. </a:t>
            </a:r>
          </a:p>
          <a:p>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The way the rule reads is that the notices need to be sent out within 24 hours of the </a:t>
            </a:r>
            <a:r>
              <a:rPr lang="en-US" sz="1200" b="1" u="sng" kern="1200">
                <a:solidFill>
                  <a:schemeClr val="tx1"/>
                </a:solidFill>
                <a:effectLst/>
                <a:latin typeface="+mn-lt"/>
                <a:ea typeface="+mn-ea"/>
                <a:cs typeface="+mn-cs"/>
              </a:rPr>
              <a:t>system</a:t>
            </a:r>
            <a:r>
              <a:rPr lang="en-US" sz="1200" kern="1200">
                <a:solidFill>
                  <a:schemeClr val="tx1"/>
                </a:solidFill>
                <a:effectLst/>
                <a:latin typeface="+mn-lt"/>
                <a:ea typeface="+mn-ea"/>
                <a:cs typeface="+mn-cs"/>
              </a:rPr>
              <a:t> learning of the exceedance. Systems should learn of this when they get the last of their results back from the laboratory and get it out with the required 24-hour lead SPN. When this happens the system will probably hear from the regional office who will help guide systems through the compliance process then from us. For us at the central office, we will be running a compliance check on this at the end of the monitoring period to catch those that failed to distribute the notices. Because of the short time frame for this we will be notifying systems using email and from the time we send out the violation notice the system has 24 hours to provide a copy of the notice to both the state and EPA using the email addresses here and 10 days to provide certification that the notices were distributed as required. Believe it or not we have some templates for this which can be found on our lead service line inventory webpage. Again when those notices are required, the water system needs to submit the data to </a:t>
            </a:r>
            <a:r>
              <a:rPr lang="en-US" sz="1200" b="1" i="0" u="sng" kern="1200">
                <a:solidFill>
                  <a:schemeClr val="tx1"/>
                </a:solidFill>
                <a:effectLst/>
                <a:latin typeface="+mn-lt"/>
                <a:ea typeface="+mn-ea"/>
                <a:cs typeface="+mn-cs"/>
              </a:rPr>
              <a:t>both</a:t>
            </a:r>
            <a:r>
              <a:rPr lang="en-US" sz="1200" kern="1200">
                <a:solidFill>
                  <a:schemeClr val="tx1"/>
                </a:solidFill>
                <a:effectLst/>
                <a:latin typeface="+mn-lt"/>
                <a:ea typeface="+mn-ea"/>
                <a:cs typeface="+mn-cs"/>
              </a:rPr>
              <a:t> the state and the EPA. For now that is done by email but in the future we will have a module in ECERT for them.</a:t>
            </a:r>
          </a:p>
          <a:p>
            <a:r>
              <a:rPr lang="en-US" sz="1200" kern="1200">
                <a:solidFill>
                  <a:schemeClr val="tx1"/>
                </a:solidFill>
                <a:effectLst/>
                <a:latin typeface="+mn-lt"/>
                <a:ea typeface="+mn-ea"/>
                <a:cs typeface="+mn-cs"/>
              </a:rPr>
              <a:t> </a:t>
            </a:r>
          </a:p>
        </p:txBody>
      </p:sp>
      <p:sp>
        <p:nvSpPr>
          <p:cNvPr id="4" name="Slide Number Placeholder 3">
            <a:extLst>
              <a:ext uri="{FF2B5EF4-FFF2-40B4-BE49-F238E27FC236}">
                <a16:creationId xmlns:a16="http://schemas.microsoft.com/office/drawing/2014/main" id="{B098AEA4-291C-8E01-01D8-B037EB6FE7BA}"/>
              </a:ext>
            </a:extLst>
          </p:cNvPr>
          <p:cNvSpPr>
            <a:spLocks noGrp="1"/>
          </p:cNvSpPr>
          <p:nvPr>
            <p:ph type="sldNum" sz="quarter" idx="5"/>
          </p:nvPr>
        </p:nvSpPr>
        <p:spPr/>
        <p:txBody>
          <a:bodyPr/>
          <a:lstStyle/>
          <a:p>
            <a:fld id="{456C487D-E38B-444A-A8D9-A3853809DE05}" type="slidenum">
              <a:rPr lang="en-US" smtClean="0"/>
              <a:t>13</a:t>
            </a:fld>
            <a:endParaRPr lang="en-US"/>
          </a:p>
        </p:txBody>
      </p:sp>
    </p:spTree>
    <p:extLst>
      <p:ext uri="{BB962C8B-B14F-4D97-AF65-F5344CB8AC3E}">
        <p14:creationId xmlns:p14="http://schemas.microsoft.com/office/powerpoint/2010/main" val="38342523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1A6B3-13F8-349F-3990-6B4D5408FA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DD2A0A-88F0-751D-2B65-5422AD2251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6EB405-018E-C73C-78D2-8E6E20E75D7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Now a quick note on the updated health effects language. The language has been changed and is a bit more explicit and strongly worded to emphasize risks associated with lead exposure. This language will be in use until the LCRI compliance date when it changes again.</a:t>
            </a:r>
          </a:p>
          <a:p>
            <a:endParaRPr lang="en-US"/>
          </a:p>
        </p:txBody>
      </p:sp>
      <p:sp>
        <p:nvSpPr>
          <p:cNvPr id="4" name="Slide Number Placeholder 3">
            <a:extLst>
              <a:ext uri="{FF2B5EF4-FFF2-40B4-BE49-F238E27FC236}">
                <a16:creationId xmlns:a16="http://schemas.microsoft.com/office/drawing/2014/main" id="{B2EDA20C-0FE5-59A8-9C22-84F7E1B4446B}"/>
              </a:ext>
            </a:extLst>
          </p:cNvPr>
          <p:cNvSpPr>
            <a:spLocks noGrp="1"/>
          </p:cNvSpPr>
          <p:nvPr>
            <p:ph type="sldNum" sz="quarter" idx="5"/>
          </p:nvPr>
        </p:nvSpPr>
        <p:spPr/>
        <p:txBody>
          <a:bodyPr/>
          <a:lstStyle/>
          <a:p>
            <a:fld id="{456C487D-E38B-444A-A8D9-A3853809DE05}" type="slidenum">
              <a:rPr lang="en-US" smtClean="0"/>
              <a:t>14</a:t>
            </a:fld>
            <a:endParaRPr lang="en-US"/>
          </a:p>
        </p:txBody>
      </p:sp>
    </p:spTree>
    <p:extLst>
      <p:ext uri="{BB962C8B-B14F-4D97-AF65-F5344CB8AC3E}">
        <p14:creationId xmlns:p14="http://schemas.microsoft.com/office/powerpoint/2010/main" val="20870017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Alright last bit of just listening to me talk. We have a few changes to enforcement that will be starting the beginning of next year.</a:t>
            </a:r>
          </a:p>
        </p:txBody>
      </p:sp>
      <p:sp>
        <p:nvSpPr>
          <p:cNvPr id="4" name="Slide Number Placeholder 3"/>
          <p:cNvSpPr>
            <a:spLocks noGrp="1"/>
          </p:cNvSpPr>
          <p:nvPr>
            <p:ph type="sldNum" sz="quarter" idx="5"/>
          </p:nvPr>
        </p:nvSpPr>
        <p:spPr/>
        <p:txBody>
          <a:bodyPr/>
          <a:lstStyle/>
          <a:p>
            <a:fld id="{456C487D-E38B-444A-A8D9-A3853809DE05}" type="slidenum">
              <a:rPr lang="en-US" smtClean="0"/>
              <a:t>15</a:t>
            </a:fld>
            <a:endParaRPr lang="en-US"/>
          </a:p>
        </p:txBody>
      </p:sp>
    </p:spTree>
    <p:extLst>
      <p:ext uri="{BB962C8B-B14F-4D97-AF65-F5344CB8AC3E}">
        <p14:creationId xmlns:p14="http://schemas.microsoft.com/office/powerpoint/2010/main" val="30048355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DE981-A2CB-5B4E-429E-0C07AEB06D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936709-D9D8-D701-2E68-9B50F696BF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82770F-426D-7B5D-CA2B-DC71A2C42073}"/>
              </a:ext>
            </a:extLst>
          </p:cNvPr>
          <p:cNvSpPr>
            <a:spLocks noGrp="1"/>
          </p:cNvSpPr>
          <p:nvPr>
            <p:ph type="body" idx="1"/>
          </p:nvPr>
        </p:nvSpPr>
        <p:spPr/>
        <p:txBody>
          <a:bodyPr/>
          <a:lstStyle/>
          <a:p>
            <a:r>
              <a:rPr lang="en-US"/>
              <a:t>First is the sample data that is associated with each compliant lead and copper tap monitoring sample. For a while we have not had the staffing capacity to manage sampling data but now that we have a large enough team we will start too.</a:t>
            </a:r>
          </a:p>
          <a:p>
            <a:endParaRPr lang="en-US"/>
          </a:p>
          <a:p>
            <a:r>
              <a:rPr lang="en-US"/>
              <a:t>At the beginning of the year we will start invalidating samples that do not show what tap location they were sourced from. For a residential building the sample needs to come from a cold water kitchen or bathroom sink tap. For a non-residential site the sample needs to come from an indoor tap typically used to draw water for consumption. Some systems may have sites where water is not drawn from indoor taps for consumption but may be from an outside tap. These systems will need to get in touch with us for the samples to be accepted as compliant. Moving forward those systems may be asked to include the exception information in the comments so we don’t need to go back and forth with them. We will also be watching for duplicate sites and to ensure that the sites sampled are listed in the sample pool we have on file in the data acquisition portal.</a:t>
            </a:r>
          </a:p>
          <a:p>
            <a:endParaRPr lang="en-US"/>
          </a:p>
          <a:p>
            <a:r>
              <a:rPr lang="en-US"/>
              <a:t>Speaking of the pools, we are also going to start to make sure we have these and there are a few reasons we are starting to enforce this. First, with the “initial” inventory that was due last year some systems found they need to update the tiers listed in their system and because of this they will also need to correct their site plan.</a:t>
            </a:r>
            <a:r>
              <a:rPr lang="en-US" sz="1200" kern="1200">
                <a:solidFill>
                  <a:schemeClr val="tx1"/>
                </a:solidFill>
                <a:effectLst/>
                <a:latin typeface="+mn-lt"/>
                <a:ea typeface="+mn-ea"/>
                <a:cs typeface="+mn-cs"/>
              </a:rPr>
              <a:t> Another reason is because when the compliance date for the LCRI arrives many systems who are on reduced monitoring will be placed back on standard monitoring which requires double the number of samples. But the main reason is it’s required by 141.86, and we use it </a:t>
            </a:r>
            <a:r>
              <a:rPr lang="en-US"/>
              <a:t>to ensure</a:t>
            </a:r>
            <a:r>
              <a:rPr lang="en-US" sz="1200" kern="1200">
                <a:solidFill>
                  <a:schemeClr val="tx1"/>
                </a:solidFill>
                <a:effectLst/>
                <a:latin typeface="+mn-lt"/>
                <a:ea typeface="+mn-ea"/>
                <a:cs typeface="+mn-cs"/>
              </a:rPr>
              <a:t> samples were taken from the proper locations </a:t>
            </a:r>
            <a:r>
              <a:rPr lang="en-US" sz="1200" kern="1200" err="1">
                <a:solidFill>
                  <a:schemeClr val="tx1"/>
                </a:solidFill>
                <a:effectLst/>
                <a:latin typeface="+mn-lt"/>
                <a:ea typeface="+mn-ea"/>
                <a:cs typeface="+mn-cs"/>
              </a:rPr>
              <a:t>ie</a:t>
            </a:r>
            <a:r>
              <a:rPr lang="en-US" sz="1200" kern="1200">
                <a:solidFill>
                  <a:schemeClr val="tx1"/>
                </a:solidFill>
                <a:effectLst/>
                <a:latin typeface="+mn-lt"/>
                <a:ea typeface="+mn-ea"/>
                <a:cs typeface="+mn-cs"/>
              </a:rPr>
              <a:t> highest tiers available, 50% from LSL if present, from a Residential or Non-Residential tap, etc.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The sample pools can be updated by the water systems as needed just by going to the data acquisition portal and signing in with the water system invite code. The pool needs to contain at least enough sites for the system when it’s on reduced monitoring but it would be best to have a few extra in case the site is inaccessible for some reason. You never know, maybe they just won the lottery. The sites also need to be coded correctly with a 3 digit code like I show here.</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Last thing here, we are going to start sending out penalties at the beginning of the year and included in that we are also going to be going through outstanding CCT installations and </a:t>
            </a:r>
            <a:r>
              <a:rPr lang="en-US" sz="1200" kern="1200" err="1">
                <a:solidFill>
                  <a:schemeClr val="tx1"/>
                </a:solidFill>
                <a:effectLst/>
                <a:latin typeface="+mn-lt"/>
                <a:ea typeface="+mn-ea"/>
                <a:cs typeface="+mn-cs"/>
              </a:rPr>
              <a:t>proceding</a:t>
            </a:r>
            <a:r>
              <a:rPr lang="en-US" sz="1200" kern="1200">
                <a:solidFill>
                  <a:schemeClr val="tx1"/>
                </a:solidFill>
                <a:effectLst/>
                <a:latin typeface="+mn-lt"/>
                <a:ea typeface="+mn-ea"/>
                <a:cs typeface="+mn-cs"/>
              </a:rPr>
              <a:t> with enforcement.</a:t>
            </a:r>
          </a:p>
        </p:txBody>
      </p:sp>
      <p:sp>
        <p:nvSpPr>
          <p:cNvPr id="4" name="Slide Number Placeholder 3">
            <a:extLst>
              <a:ext uri="{FF2B5EF4-FFF2-40B4-BE49-F238E27FC236}">
                <a16:creationId xmlns:a16="http://schemas.microsoft.com/office/drawing/2014/main" id="{E322C115-0212-0093-8B62-B4797D05A07D}"/>
              </a:ext>
            </a:extLst>
          </p:cNvPr>
          <p:cNvSpPr>
            <a:spLocks noGrp="1"/>
          </p:cNvSpPr>
          <p:nvPr>
            <p:ph type="sldNum" sz="quarter" idx="5"/>
          </p:nvPr>
        </p:nvSpPr>
        <p:spPr/>
        <p:txBody>
          <a:bodyPr/>
          <a:lstStyle/>
          <a:p>
            <a:fld id="{456C487D-E38B-444A-A8D9-A3853809DE05}" type="slidenum">
              <a:rPr lang="en-US" smtClean="0"/>
              <a:t>16</a:t>
            </a:fld>
            <a:endParaRPr lang="en-US"/>
          </a:p>
        </p:txBody>
      </p:sp>
    </p:spTree>
    <p:extLst>
      <p:ext uri="{BB962C8B-B14F-4D97-AF65-F5344CB8AC3E}">
        <p14:creationId xmlns:p14="http://schemas.microsoft.com/office/powerpoint/2010/main" val="7032799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Okay now I'm going to pass it over to Stephanie to learn about the improvements found in the LCRI.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At the end we can take some questions.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Hello everyone, my name is Stephanie Galindo, and I will be covering the LCRI section of this presentation. I am the new Environmental Program Consultant for the Lead and Copper team, and I have been tasked with learning this rule front to back. Now, I have only been in this position for a few months, so I am still learning, so please bear with me if I can’t fully answer your questions at the end of this presentation. I may need to do a little research to be confident. Now, let’s get into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62751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9B97A-50D9-A1C7-31FD-67B7E94414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77AFD6-2D5E-8C50-629D-4E9693A949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02F672-F631-A163-E7D5-7F83D795025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a:solidFill>
                  <a:schemeClr val="tx1"/>
                </a:solidFill>
                <a:effectLst/>
                <a:latin typeface="+mn-lt"/>
                <a:ea typeface="+mn-ea"/>
                <a:cs typeface="+mn-cs"/>
              </a:rPr>
              <a:t>The final LCRI was published to the Federal Register on October 30, 2024, and has a compliance date of November 1, 2027. However, the effective date of December 30, 2024, marked the start of planning and activities related to lead pipe replacement, including your inventory updates and replacement plans. The following topics listed below are what will be covered during this presentation today. We’ll specifically go through each one by one.</a:t>
            </a:r>
          </a:p>
          <a:p>
            <a:endParaRPr lang="en-US"/>
          </a:p>
        </p:txBody>
      </p:sp>
      <p:sp>
        <p:nvSpPr>
          <p:cNvPr id="4" name="Slide Number Placeholder 3">
            <a:extLst>
              <a:ext uri="{FF2B5EF4-FFF2-40B4-BE49-F238E27FC236}">
                <a16:creationId xmlns:a16="http://schemas.microsoft.com/office/drawing/2014/main" id="{71FFD34A-D3D7-74AC-A7D8-BF56AAD07FE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25676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8D1D0-CCEA-FBE3-01A8-1A0F04EB1B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C661E5-5F70-76A2-6043-62D5B42E2B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220C95-0EA9-3C4C-645C-0579A3A9F71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With the final LCRI, the 90</a:t>
            </a:r>
            <a:r>
              <a:rPr lang="en-US" sz="1200" kern="1200" baseline="30000">
                <a:solidFill>
                  <a:schemeClr val="tx1"/>
                </a:solidFill>
                <a:effectLst/>
                <a:latin typeface="+mn-lt"/>
                <a:ea typeface="+mn-ea"/>
                <a:cs typeface="+mn-cs"/>
              </a:rPr>
              <a:t>th</a:t>
            </a:r>
            <a:r>
              <a:rPr lang="en-US" sz="1200" kern="1200">
                <a:solidFill>
                  <a:schemeClr val="tx1"/>
                </a:solidFill>
                <a:effectLst/>
                <a:latin typeface="+mn-lt"/>
                <a:ea typeface="+mn-ea"/>
                <a:cs typeface="+mn-cs"/>
              </a:rPr>
              <a:t> percentile lead action level has been lowered to 0.010 mg/L or 10 parts per billion. The 90</a:t>
            </a:r>
            <a:r>
              <a:rPr lang="en-US" sz="1200" kern="1200" baseline="30000">
                <a:solidFill>
                  <a:schemeClr val="tx1"/>
                </a:solidFill>
                <a:effectLst/>
                <a:latin typeface="+mn-lt"/>
                <a:ea typeface="+mn-ea"/>
                <a:cs typeface="+mn-cs"/>
              </a:rPr>
              <a:t>th</a:t>
            </a:r>
            <a:r>
              <a:rPr lang="en-US" sz="1200" kern="1200">
                <a:solidFill>
                  <a:schemeClr val="tx1"/>
                </a:solidFill>
                <a:effectLst/>
                <a:latin typeface="+mn-lt"/>
                <a:ea typeface="+mn-ea"/>
                <a:cs typeface="+mn-cs"/>
              </a:rPr>
              <a:t> percentile copper level will remain the same at 1.3 mg/L or 1.3 parts per million.</a:t>
            </a:r>
          </a:p>
          <a:p>
            <a:endParaRPr lang="en-US"/>
          </a:p>
        </p:txBody>
      </p:sp>
      <p:sp>
        <p:nvSpPr>
          <p:cNvPr id="4" name="Slide Number Placeholder 3">
            <a:extLst>
              <a:ext uri="{FF2B5EF4-FFF2-40B4-BE49-F238E27FC236}">
                <a16:creationId xmlns:a16="http://schemas.microsoft.com/office/drawing/2014/main" id="{8AEA17D4-54C2-7F17-58B6-3E4E977F66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43764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545E3-429E-084C-1C15-E165A35803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188AD8-6526-EEE6-2250-7C592EA7EB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09A3FE-D83C-CAB0-DFA9-E7B9A478F6E4}"/>
              </a:ext>
            </a:extLst>
          </p:cNvPr>
          <p:cNvSpPr>
            <a:spLocks noGrp="1"/>
          </p:cNvSpPr>
          <p:nvPr>
            <p:ph type="body" idx="1"/>
          </p:nvPr>
        </p:nvSpPr>
        <p:spPr/>
        <p:txBody>
          <a:bodyPr/>
          <a:lstStyle/>
          <a:p>
            <a:r>
              <a:rPr lang="en-US" sz="1200" kern="1200">
                <a:solidFill>
                  <a:schemeClr val="tx1"/>
                </a:solidFill>
                <a:effectLst/>
                <a:latin typeface="+mn-lt"/>
                <a:ea typeface="+mn-ea"/>
                <a:cs typeface="+mn-cs"/>
              </a:rPr>
              <a:t>Under the LCRI, site tiering has been revised. Sampling sites must be selected from the highest tier available. Tier 1 being the highest, and Tier 5 being the lowest.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Now, let’s go through the definition of each tier. Tier 1 refers to single family homes with pluming made of lead and/or served by a lead service line. Tier 2 includes buildings and multifamily homes with plumbing made of lead and/or lead service lines. Tier 3 are single family homes that are either served by lead connectors, galvanized service lines or plumbing that have ever been downstream of a lead service line or lead connector. Tier 4 would be sites that contain copper pipes with lead solder installed before the lead ban. And lastly, Tier 5 sites are locations throughout the distribution system.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To select your sampling sites, you will use the information you gathered for your service line inventory. So, here is your criteria for selecting your sampling sites. 1. Use the information regarding materials of service lines and connectors from your service line inventory. 2. Select locations from the highest tier. 3. You may not select sites or taps with installed POE devices, except in systems using them at all service connections. 4. Systems without a large enough number of sites from a higher tier, may samples sites from the next highest tier.</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Systems with fewer than 5 sites with drinking water taps must collect at least one samples from each tap and collect additional samples from those taps on different days during the sampling period.</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System service sites with premise plumbing made of lead and/or served by a lead service line must collect all samples for monitoring. If a system cannot identify enough sampling sites, they must still collect samples from every site available.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A site is considered “available” unless a customer refuses to participate or if the system has made at least two outreach attempts and has not received a response. The number of refusals and non-responses must be submitted to the State.</a:t>
            </a:r>
          </a:p>
          <a:p>
            <a:endParaRPr lang="en-US"/>
          </a:p>
        </p:txBody>
      </p:sp>
      <p:sp>
        <p:nvSpPr>
          <p:cNvPr id="4" name="Slide Number Placeholder 3">
            <a:extLst>
              <a:ext uri="{FF2B5EF4-FFF2-40B4-BE49-F238E27FC236}">
                <a16:creationId xmlns:a16="http://schemas.microsoft.com/office/drawing/2014/main" id="{A097E9D1-BF6B-10E1-1D3B-1CA118E6F64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18848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A738D-30DC-5226-0161-75D1CCBB7C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9940B7-EBC6-209E-F131-B693ECBABF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AB071D-1C1F-BA14-E367-84CA20CC518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Now let's move on to monitoring requirements. For sampling, the standard and reduced number of sites to be sampled has stayed the same, as well as the monitoring period. January to June and July to December for 6-month monitoring, and June to September for annual and 3-year monitoring. </a:t>
            </a:r>
          </a:p>
          <a:p>
            <a:endParaRPr lang="en-US"/>
          </a:p>
        </p:txBody>
      </p:sp>
      <p:sp>
        <p:nvSpPr>
          <p:cNvPr id="4" name="Slide Number Placeholder 3">
            <a:extLst>
              <a:ext uri="{FF2B5EF4-FFF2-40B4-BE49-F238E27FC236}">
                <a16:creationId xmlns:a16="http://schemas.microsoft.com/office/drawing/2014/main" id="{3AF102EA-360D-EB4D-D57B-57A84EA8593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17258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With the final LCRI more information has been provided regarding water quality parameter monitoring. This is for all large and medium water systems with CCT (unless deemed optimized) and all small and medium systems that exceed the lead or copper action level. Sites that are chosen for this sampling can be the same or different from the tap sampling sites for lead and copper but must be included in the site plan. The samples will need to be collected at distribution taps and entry points to the distribution system.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standard monitoring, systems must collect two distribution samples each monitoring period and collect samples from additional sites as a result of the distribution system and site assessment.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Large systems without CCT must begin WQPs during the first two six-month monitoring periods, no later than January 1, after the system either becomes a large system or exceeds the practical quantitation limit for lead. Medium systems without CCT exceeding lead or copper action level must begin monitoring for distribution system and entry point WQPs for two consecutive six-month periods beginning the month immediately follow action level exceedance. Small systems that exceed the lead or copper action level must begin monitoring for system and WQPs (such as pH and Alkalinity) for two consecutive six-month periods following the end of the monitoring period exceedance.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65965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17065-91B4-B028-64B8-749AB47FCD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9CAD4D-C62C-8F6C-F899-22FEF55F42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B6981B-5206-94F0-07A1-81118A891C48}"/>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Systems that have known lead and/or GRR service lines by the compliance date must resume the standard monitoring schedule. Unless the system has met the following criteria: 1. The system conducts compliance monitoring of sites that meet correct priority tiering in accordance with the sampling sites criteria. 2. The system collects samples in accordance with the sample collection protocol. And 3. The system collects either first-liter or first-and-fifth-liter paired samples in accordance with the sample collection protocol.</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Systems with no lead or GRR service lines in their inventory on the compliance date can continue reduced monitoring but must start standard monitoring if any of those lines are found in the future.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After the compliance date of Nov. 1, 2027, the monitoring schedule is based on the 90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percentile. For percentiles that are less than or equal to the action level for 2 consecutive 6-month periods, annual monitoring at standard number of sites for lead and reduced number for copper. Percentiles less than the practical quantitation limit for 2 consecutive periods, triennial monitoring at reduced number of sites for lead and copper.</a:t>
            </a:r>
          </a:p>
          <a:p>
            <a:endParaRPr lang="en-US" dirty="0"/>
          </a:p>
        </p:txBody>
      </p:sp>
      <p:sp>
        <p:nvSpPr>
          <p:cNvPr id="4" name="Slide Number Placeholder 3">
            <a:extLst>
              <a:ext uri="{FF2B5EF4-FFF2-40B4-BE49-F238E27FC236}">
                <a16:creationId xmlns:a16="http://schemas.microsoft.com/office/drawing/2014/main" id="{6F95598E-8A19-1375-FF5C-F51F865FA5E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78065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E392A-8496-C5C1-8963-C611CAFA9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75C66D-F648-B3A3-2C44-2A4C2FD06C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ADA4E4-C5E9-9794-BB79-06F7B10BECA1}"/>
              </a:ext>
            </a:extLst>
          </p:cNvPr>
          <p:cNvSpPr>
            <a:spLocks noGrp="1"/>
          </p:cNvSpPr>
          <p:nvPr>
            <p:ph type="body" idx="1"/>
          </p:nvPr>
        </p:nvSpPr>
        <p:spPr/>
        <p:txBody>
          <a:bodyPr/>
          <a:lstStyle/>
          <a:p>
            <a:r>
              <a:rPr lang="en-US" sz="1200" kern="1200">
                <a:solidFill>
                  <a:schemeClr val="tx1"/>
                </a:solidFill>
                <a:effectLst/>
                <a:latin typeface="+mn-lt"/>
                <a:ea typeface="+mn-ea"/>
                <a:cs typeface="+mn-cs"/>
              </a:rPr>
              <a:t>With the LCRI, there is still a 1-litter sample taken, but now with a wide-mouth bottle after at least 6 hours of stagnation. Residential samples must still be collected from an interior kitchen or bathroom tap and non-residential samples must be collected from an interior cold water tap used for human consumption. All sites must analyze the 1</a:t>
            </a:r>
            <a:r>
              <a:rPr lang="en-US" sz="1200" kern="1200" baseline="30000">
                <a:solidFill>
                  <a:schemeClr val="tx1"/>
                </a:solidFill>
                <a:effectLst/>
                <a:latin typeface="+mn-lt"/>
                <a:ea typeface="+mn-ea"/>
                <a:cs typeface="+mn-cs"/>
              </a:rPr>
              <a:t>st</a:t>
            </a:r>
            <a:r>
              <a:rPr lang="en-US" sz="1200" kern="1200">
                <a:solidFill>
                  <a:schemeClr val="tx1"/>
                </a:solidFill>
                <a:effectLst/>
                <a:latin typeface="+mn-lt"/>
                <a:ea typeface="+mn-ea"/>
                <a:cs typeface="+mn-cs"/>
              </a:rPr>
              <a:t> liter sample for lead and copper, but only Tier 1 and 2 sites analyze the 5</a:t>
            </a:r>
            <a:r>
              <a:rPr lang="en-US" sz="1200" kern="1200" baseline="30000">
                <a:solidFill>
                  <a:schemeClr val="tx1"/>
                </a:solidFill>
                <a:effectLst/>
                <a:latin typeface="+mn-lt"/>
                <a:ea typeface="+mn-ea"/>
                <a:cs typeface="+mn-cs"/>
              </a:rPr>
              <a:t>th</a:t>
            </a:r>
            <a:r>
              <a:rPr lang="en-US" sz="1200" kern="1200">
                <a:solidFill>
                  <a:schemeClr val="tx1"/>
                </a:solidFill>
                <a:effectLst/>
                <a:latin typeface="+mn-lt"/>
                <a:ea typeface="+mn-ea"/>
                <a:cs typeface="+mn-cs"/>
              </a:rPr>
              <a:t> liter sample for lead. For sites served by a lead service line, an additional fifth-liter sample must be collected at the same time as the first-liter sample and must be analyzed for lead.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These samples may be collected by the system, or the system may allow members of the public to collect samples, as long as instructions are provided that contain all of the information I just mentioned. Or to be sited specifically, 40 CFR 148.86 (b)(1). </a:t>
            </a:r>
          </a:p>
          <a:p>
            <a:endParaRPr lang="en-US"/>
          </a:p>
        </p:txBody>
      </p:sp>
      <p:sp>
        <p:nvSpPr>
          <p:cNvPr id="4" name="Slide Number Placeholder 3">
            <a:extLst>
              <a:ext uri="{FF2B5EF4-FFF2-40B4-BE49-F238E27FC236}">
                <a16:creationId xmlns:a16="http://schemas.microsoft.com/office/drawing/2014/main" id="{89933702-CD2F-F2A7-22AC-38C9428017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50431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DE981-A2CB-5B4E-429E-0C07AEB06D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936709-D9D8-D701-2E68-9B50F696BF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82770F-426D-7B5D-CA2B-DC71A2C42073}"/>
              </a:ext>
            </a:extLst>
          </p:cNvPr>
          <p:cNvSpPr>
            <a:spLocks noGrp="1"/>
          </p:cNvSpPr>
          <p:nvPr>
            <p:ph type="body" idx="1"/>
          </p:nvPr>
        </p:nvSpPr>
        <p:spPr/>
        <p:txBody>
          <a:bodyPr/>
          <a:lstStyle/>
          <a:p>
            <a:r>
              <a:rPr lang="en-US" sz="1200" kern="1200">
                <a:solidFill>
                  <a:schemeClr val="tx1"/>
                </a:solidFill>
                <a:effectLst/>
                <a:latin typeface="+mn-lt"/>
                <a:ea typeface="+mn-ea"/>
                <a:cs typeface="+mn-cs"/>
              </a:rPr>
              <a:t>The requirement for replacement sampling sites selected within reasonable proximity has been removed. The water system must collect replacement samples for any samples that are invalidated. Any replacement samples taken must be done so as soon as possible, but no later than 20 after the date the State notifies the system of an invalidated sample, or by the end of the sampling period, whichever occurs later. The replacement samples must be taken at the same locations, except when the sample is invalidated due to an error in meeting the site selection criteria, or when a system cannot gain access for sampling.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There is also now a clarification when sites are considered no longer available for sampling after customer refusal or nonresponse after two outreach attempts, but these numbers must be submitted and certified by the State. Systems may continue conducting outreach at sites considered unavailable and may subsequently add such sites to the site sample plan for any reason, such as receiving a service initiation request from a new property owner or occupant or receiving a new consumer request for sampling. A system without a large enough number of sites from a higher tier to meet the number of sites required may sample sites from the next highest tier. For water systems where Tier 2 sites comprise at least 20 percent of the residential structures served by the community water system, Tier 2 sites may be sampled even when Tier 1 sites are available. </a:t>
            </a:r>
          </a:p>
          <a:p>
            <a:endParaRPr lang="en-US"/>
          </a:p>
        </p:txBody>
      </p:sp>
      <p:sp>
        <p:nvSpPr>
          <p:cNvPr id="4" name="Slide Number Placeholder 3">
            <a:extLst>
              <a:ext uri="{FF2B5EF4-FFF2-40B4-BE49-F238E27FC236}">
                <a16:creationId xmlns:a16="http://schemas.microsoft.com/office/drawing/2014/main" id="{E322C115-0212-0093-8B62-B4797D05A0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32799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EEA21-8365-8337-D395-ACED27BAC4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E5FA72-2DBB-6245-DD5A-6E96D0D404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6E717D-4BD6-ADAB-7300-8C02231CA773}"/>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Systems with </a:t>
            </a:r>
            <a:r>
              <a:rPr lang="en-US" sz="1200" b="1" kern="1200" dirty="0">
                <a:solidFill>
                  <a:schemeClr val="tx1"/>
                </a:solidFill>
                <a:effectLst/>
                <a:latin typeface="+mn-lt"/>
                <a:ea typeface="+mn-ea"/>
                <a:cs typeface="+mn-cs"/>
              </a:rPr>
              <a:t>sufficient</a:t>
            </a:r>
            <a:r>
              <a:rPr lang="en-US" sz="1200" kern="1200" dirty="0">
                <a:solidFill>
                  <a:schemeClr val="tx1"/>
                </a:solidFill>
                <a:effectLst/>
                <a:latin typeface="+mn-lt"/>
                <a:ea typeface="+mn-ea"/>
                <a:cs typeface="+mn-cs"/>
              </a:rPr>
              <a:t> Tier 1 and 2 sites, for lead, use the higher result from the 1</a:t>
            </a:r>
            <a:r>
              <a:rPr lang="en-US" sz="1200" kern="1200" baseline="30000" dirty="0">
                <a:solidFill>
                  <a:schemeClr val="tx1"/>
                </a:solidFill>
                <a:effectLst/>
                <a:latin typeface="+mn-lt"/>
                <a:ea typeface="+mn-ea"/>
                <a:cs typeface="+mn-cs"/>
              </a:rPr>
              <a:t>st</a:t>
            </a:r>
            <a:r>
              <a:rPr lang="en-US" sz="1200" kern="1200" dirty="0">
                <a:solidFill>
                  <a:schemeClr val="tx1"/>
                </a:solidFill>
                <a:effectLst/>
                <a:latin typeface="+mn-lt"/>
                <a:ea typeface="+mn-ea"/>
                <a:cs typeface="+mn-cs"/>
              </a:rPr>
              <a:t> or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liter for each site, for copper, use the 1</a:t>
            </a:r>
            <a:r>
              <a:rPr lang="en-US" sz="1200" kern="1200" baseline="30000" dirty="0">
                <a:solidFill>
                  <a:schemeClr val="tx1"/>
                </a:solidFill>
                <a:effectLst/>
                <a:latin typeface="+mn-lt"/>
                <a:ea typeface="+mn-ea"/>
                <a:cs typeface="+mn-cs"/>
              </a:rPr>
              <a:t>st</a:t>
            </a:r>
            <a:r>
              <a:rPr lang="en-US" sz="1200" kern="1200" dirty="0">
                <a:solidFill>
                  <a:schemeClr val="tx1"/>
                </a:solidFill>
                <a:effectLst/>
                <a:latin typeface="+mn-lt"/>
                <a:ea typeface="+mn-ea"/>
                <a:cs typeface="+mn-cs"/>
              </a:rPr>
              <a:t> liter results for all sites. Calculate the 90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percentile as normal for both.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Systems with </a:t>
            </a:r>
            <a:r>
              <a:rPr lang="en-US" sz="1200" b="1" kern="1200" dirty="0">
                <a:solidFill>
                  <a:schemeClr val="tx1"/>
                </a:solidFill>
                <a:effectLst/>
                <a:latin typeface="+mn-lt"/>
                <a:ea typeface="+mn-ea"/>
                <a:cs typeface="+mn-cs"/>
              </a:rPr>
              <a:t>insufficient</a:t>
            </a:r>
            <a:r>
              <a:rPr lang="en-US" sz="1200" kern="1200" dirty="0">
                <a:solidFill>
                  <a:schemeClr val="tx1"/>
                </a:solidFill>
                <a:effectLst/>
                <a:latin typeface="+mn-lt"/>
                <a:ea typeface="+mn-ea"/>
                <a:cs typeface="+mn-cs"/>
              </a:rPr>
              <a:t> Tier 1 and 2 sites, for lead, use the higher result from the 1</a:t>
            </a:r>
            <a:r>
              <a:rPr lang="en-US" sz="1200" kern="1200" baseline="30000" dirty="0">
                <a:solidFill>
                  <a:schemeClr val="tx1"/>
                </a:solidFill>
                <a:effectLst/>
                <a:latin typeface="+mn-lt"/>
                <a:ea typeface="+mn-ea"/>
                <a:cs typeface="+mn-cs"/>
              </a:rPr>
              <a:t>st</a:t>
            </a:r>
            <a:r>
              <a:rPr lang="en-US" sz="1200" kern="1200" dirty="0">
                <a:solidFill>
                  <a:schemeClr val="tx1"/>
                </a:solidFill>
                <a:effectLst/>
                <a:latin typeface="+mn-lt"/>
                <a:ea typeface="+mn-ea"/>
                <a:cs typeface="+mn-cs"/>
              </a:rPr>
              <a:t> or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liter for each Tier 1 and 2 sites, then highest samples from Tier 3, 4, or 5 until the minimum is met. For copper, use the 1</a:t>
            </a:r>
            <a:r>
              <a:rPr lang="en-US" sz="1200" kern="1200" baseline="30000" dirty="0">
                <a:solidFill>
                  <a:schemeClr val="tx1"/>
                </a:solidFill>
                <a:effectLst/>
                <a:latin typeface="+mn-lt"/>
                <a:ea typeface="+mn-ea"/>
                <a:cs typeface="+mn-cs"/>
              </a:rPr>
              <a:t>st</a:t>
            </a:r>
            <a:r>
              <a:rPr lang="en-US" sz="1200" kern="1200" dirty="0">
                <a:solidFill>
                  <a:schemeClr val="tx1"/>
                </a:solidFill>
                <a:effectLst/>
                <a:latin typeface="+mn-lt"/>
                <a:ea typeface="+mn-ea"/>
                <a:cs typeface="+mn-cs"/>
              </a:rPr>
              <a:t> liter samples from Tier 1 and 2 sites first, then the highest samples from Tier 3, 4, or 5 until the minimum is met.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systems with only Tier 3, 4 or 5 sites, all lead and copper samples must be included in the 90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percentile calculation. For systems with fewer than five samples, the highest concentration is considered the 90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percentile.</a:t>
            </a:r>
          </a:p>
          <a:p>
            <a:endParaRPr lang="en-US" dirty="0"/>
          </a:p>
        </p:txBody>
      </p:sp>
      <p:sp>
        <p:nvSpPr>
          <p:cNvPr id="4" name="Slide Number Placeholder 3">
            <a:extLst>
              <a:ext uri="{FF2B5EF4-FFF2-40B4-BE49-F238E27FC236}">
                <a16:creationId xmlns:a16="http://schemas.microsoft.com/office/drawing/2014/main" id="{FF8F88A8-283B-58FD-0AFB-C96B9A0B6C3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19664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All systems are required to install, optimize or re-optimize optimal corrosion control treatment.</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On this slide I have provided the treatment steps and deadlines that systems will need to follow whether they have CCT or not.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All of this information can be found in 141.81(d) and (e), but I’ll give you a little bit of time to take a picture if you’d like.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39065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And if you happen to like tables, here is another one showing you similar information, but from a large and medium system process.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18646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F67AD-67B7-DF2C-5ED9-2025838CFD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3F0FFA-7E2F-2C12-C97F-1D5E123F0D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D35105-34A0-C012-1CCB-479C988B25DA}"/>
              </a:ext>
            </a:extLst>
          </p:cNvPr>
          <p:cNvSpPr>
            <a:spLocks noGrp="1"/>
          </p:cNvSpPr>
          <p:nvPr>
            <p:ph type="body" idx="1"/>
          </p:nvPr>
        </p:nvSpPr>
        <p:spPr/>
        <p:txBody>
          <a:bodyPr/>
          <a:lstStyle/>
          <a:p>
            <a:r>
              <a:rPr lang="en-US" sz="1200" kern="1200">
                <a:solidFill>
                  <a:schemeClr val="tx1"/>
                </a:solidFill>
                <a:effectLst/>
                <a:latin typeface="+mn-lt"/>
                <a:ea typeface="+mn-ea"/>
                <a:cs typeface="+mn-cs"/>
              </a:rPr>
              <a:t>Systems that exceed the 90th percentile lead action level without CCT must install CCT regardless of the 90</a:t>
            </a:r>
            <a:r>
              <a:rPr lang="en-US" sz="1200" kern="1200" baseline="30000">
                <a:solidFill>
                  <a:schemeClr val="tx1"/>
                </a:solidFill>
                <a:effectLst/>
                <a:latin typeface="+mn-lt"/>
                <a:ea typeface="+mn-ea"/>
                <a:cs typeface="+mn-cs"/>
              </a:rPr>
              <a:t>th</a:t>
            </a:r>
            <a:r>
              <a:rPr lang="en-US" sz="1200" kern="1200">
                <a:solidFill>
                  <a:schemeClr val="tx1"/>
                </a:solidFill>
                <a:effectLst/>
                <a:latin typeface="+mn-lt"/>
                <a:ea typeface="+mn-ea"/>
                <a:cs typeface="+mn-cs"/>
              </a:rPr>
              <a:t> percentile levels if CCT installation has started.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Systems that exceed with Optimized CCT and with lead and/or copper service lines and are meeting optimal quality parameters need only re-optimize OCCT once after the completion date.</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Systems with OCCT that exceed the action level after removing all lead and/or GRR service lines will need to re-optimize again.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If required by the State, systems may be required to re-optimize. </a:t>
            </a:r>
          </a:p>
          <a:p>
            <a:endParaRPr lang="en-US"/>
          </a:p>
        </p:txBody>
      </p:sp>
      <p:sp>
        <p:nvSpPr>
          <p:cNvPr id="4" name="Slide Number Placeholder 3">
            <a:extLst>
              <a:ext uri="{FF2B5EF4-FFF2-40B4-BE49-F238E27FC236}">
                <a16:creationId xmlns:a16="http://schemas.microsoft.com/office/drawing/2014/main" id="{7471A38F-DCFE-67AA-5A0C-F9E450010B4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54689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A81F2-5AE3-3673-25C8-32D29EB6EA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D9D405-662C-48D2-21F1-C472AAE7C3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A3C2C6-55C9-5859-4AF1-CB9C8146BB7E}"/>
              </a:ext>
            </a:extLst>
          </p:cNvPr>
          <p:cNvSpPr>
            <a:spLocks noGrp="1"/>
          </p:cNvSpPr>
          <p:nvPr>
            <p:ph type="body" idx="1"/>
          </p:nvPr>
        </p:nvSpPr>
        <p:spPr/>
        <p:txBody>
          <a:bodyPr/>
          <a:lstStyle/>
          <a:p>
            <a:r>
              <a:rPr lang="en-US" sz="1200" kern="1200">
                <a:solidFill>
                  <a:schemeClr val="tx1"/>
                </a:solidFill>
                <a:effectLst/>
                <a:latin typeface="+mn-lt"/>
                <a:ea typeface="+mn-ea"/>
                <a:cs typeface="+mn-cs"/>
              </a:rPr>
              <a:t>Systems with lead and/or GRR service lines can defer installing or re-optimizing OCCT if they replace 100% of their lead and GRR lines within 5 years or less from the trigger date.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The LCRI has also removed the calcium carbonate stabilization option for CCT, the phosphate inhibitor must be orthophosphate, and it identifies systems that need to conduct a harvested pipe rig study. Large or medium systems with lead service lines and that exceed the 90</a:t>
            </a:r>
            <a:r>
              <a:rPr lang="en-US" sz="1200" kern="1200" baseline="30000">
                <a:solidFill>
                  <a:schemeClr val="tx1"/>
                </a:solidFill>
                <a:effectLst/>
                <a:latin typeface="+mn-lt"/>
                <a:ea typeface="+mn-ea"/>
                <a:cs typeface="+mn-cs"/>
              </a:rPr>
              <a:t>th</a:t>
            </a:r>
            <a:r>
              <a:rPr lang="en-US" sz="1200" kern="1200">
                <a:solidFill>
                  <a:schemeClr val="tx1"/>
                </a:solidFill>
                <a:effectLst/>
                <a:latin typeface="+mn-lt"/>
                <a:ea typeface="+mn-ea"/>
                <a:cs typeface="+mn-cs"/>
              </a:rPr>
              <a:t> percentile lead level must harvest lead service lines from their distribution system and construct a flow through pipe rig, then operate with finished water. After completing the study, the system must recommend OCCT to the state based on the results of the study.</a:t>
            </a:r>
          </a:p>
          <a:p>
            <a:endParaRPr lang="en-US"/>
          </a:p>
        </p:txBody>
      </p:sp>
      <p:sp>
        <p:nvSpPr>
          <p:cNvPr id="4" name="Slide Number Placeholder 3">
            <a:extLst>
              <a:ext uri="{FF2B5EF4-FFF2-40B4-BE49-F238E27FC236}">
                <a16:creationId xmlns:a16="http://schemas.microsoft.com/office/drawing/2014/main" id="{93B53215-0D16-B23C-2C9C-5CA4B2FED7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07575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6A7BF-A7A6-FA71-3AEF-9C0BA6A84E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15EE50-7758-2F0D-B69B-DFB0975CF0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FF625C-AEC3-925F-AC6B-3C5584CFD9BD}"/>
              </a:ext>
            </a:extLst>
          </p:cNvPr>
          <p:cNvSpPr>
            <a:spLocks noGrp="1"/>
          </p:cNvSpPr>
          <p:nvPr>
            <p:ph type="body" idx="1"/>
          </p:nvPr>
        </p:nvSpPr>
        <p:spPr/>
        <p:txBody>
          <a:bodyPr/>
          <a:lstStyle/>
          <a:p>
            <a:r>
              <a:rPr lang="en-US" sz="1200" kern="1200">
                <a:solidFill>
                  <a:schemeClr val="tx1"/>
                </a:solidFill>
                <a:effectLst/>
                <a:latin typeface="+mn-lt"/>
                <a:ea typeface="+mn-ea"/>
                <a:cs typeface="+mn-cs"/>
              </a:rPr>
              <a:t>Now on to Water Quality Parameter Monitoring. Systems with CCT (unless deemed optimized) that are serving greater than 10,000 people must conduct regular WQP monitoring at entry points within the distribution system.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Systems serving less than or equal to 10,000 people and systems without CCT service greater than 10,000, but less than or equal to 50,000 people that exceed the lead and/or copper action levels must conduct WQP monitoring until they no longer exceed either action levels for 2 consecutive 6-month monitoring periods. Systems without CCT serving greater than 10,000 but less than or equal to 50,000 people that exceed the lead action level that are required to install CCT must continue to conduct WQP monitoring.</a:t>
            </a:r>
          </a:p>
          <a:p>
            <a:endParaRPr lang="en-US"/>
          </a:p>
        </p:txBody>
      </p:sp>
      <p:sp>
        <p:nvSpPr>
          <p:cNvPr id="4" name="Slide Number Placeholder 3">
            <a:extLst>
              <a:ext uri="{FF2B5EF4-FFF2-40B4-BE49-F238E27FC236}">
                <a16:creationId xmlns:a16="http://schemas.microsoft.com/office/drawing/2014/main" id="{EE654DCD-C834-7E72-B4D7-605BC33E900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37030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602A9-D8A1-B652-80DC-2B8DE691DE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E37239-4E49-F06A-74BE-0B5481E57A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92A557-04DE-1FB9-5AEB-CC4714B9048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Now with the LCRI, “Find-and-Fix” has been changed to “Distribution System and Site Assessment” or DSSA. For systems with individual tap samples that are greater than the lead action level, they must conduct water quality parameter monitoring at or near the site exceeding the action level, then collect tap samples at the same tap sample site within 30 days. The system will then perform needed corrective action, document customer refusal or non-response after two attempts and lastly provide information to local state health officials. The Distribution System and Site Assessment clarifies that the distribution system sample location must be within a half mile radius of each site with an exceeding lead result. Water systems without CCT are not required to collect WQP samples for the DSSA CCT assessment. As for timing and delivery of DSSA information to local and State health agencies, community water systems must send the DSSA information and copies of public education in the previous year no later than July 1 of the following year, either by mail, email or other State approved method.</a:t>
            </a:r>
          </a:p>
          <a:p>
            <a:endParaRPr lang="en-US" dirty="0"/>
          </a:p>
        </p:txBody>
      </p:sp>
      <p:sp>
        <p:nvSpPr>
          <p:cNvPr id="4" name="Slide Number Placeholder 3">
            <a:extLst>
              <a:ext uri="{FF2B5EF4-FFF2-40B4-BE49-F238E27FC236}">
                <a16:creationId xmlns:a16="http://schemas.microsoft.com/office/drawing/2014/main" id="{75B3CDFA-6F1A-33C5-F1CA-206D540B267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33376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0D105-E3CA-BF96-F592-88CF122992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61ABC6-E3AB-A39F-81D4-28589C71CA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CB20A0-DB83-CABD-2163-875927AD2605}"/>
              </a:ext>
            </a:extLst>
          </p:cNvPr>
          <p:cNvSpPr>
            <a:spLocks noGrp="1"/>
          </p:cNvSpPr>
          <p:nvPr>
            <p:ph type="body" idx="1"/>
          </p:nvPr>
        </p:nvSpPr>
        <p:spPr/>
        <p:txBody>
          <a:bodyPr/>
          <a:lstStyle/>
          <a:p>
            <a:r>
              <a:rPr lang="en-US" sz="1200" kern="1200">
                <a:solidFill>
                  <a:schemeClr val="tx1"/>
                </a:solidFill>
                <a:effectLst/>
                <a:latin typeface="+mn-lt"/>
                <a:ea typeface="+mn-ea"/>
                <a:cs typeface="+mn-cs"/>
              </a:rPr>
              <a:t>There is now small system compliance flexibility that allows community water systems serving less than or equal to 3,300 people and all non-transient non-community water systems with 90</a:t>
            </a:r>
            <a:r>
              <a:rPr lang="en-US" sz="1200" kern="1200" baseline="30000">
                <a:solidFill>
                  <a:schemeClr val="tx1"/>
                </a:solidFill>
                <a:effectLst/>
                <a:latin typeface="+mn-lt"/>
                <a:ea typeface="+mn-ea"/>
                <a:cs typeface="+mn-cs"/>
              </a:rPr>
              <a:t>th</a:t>
            </a:r>
            <a:r>
              <a:rPr lang="en-US" sz="1200" kern="1200">
                <a:solidFill>
                  <a:schemeClr val="tx1"/>
                </a:solidFill>
                <a:effectLst/>
                <a:latin typeface="+mn-lt"/>
                <a:ea typeface="+mn-ea"/>
                <a:cs typeface="+mn-cs"/>
              </a:rPr>
              <a:t> percentile levels greater than the lead action level, and less than or equal to the copper action level to choose their actions in lieu of CCT requirements to address lead. Option 1 is the provision and maintenance of point of use devices. Option 2 is the replacement of ALL lead-bearing plumbing materials.</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The small system compliance flexibility has removed the compliance option to conduct lead service line replacement in 15 years. Instead, the system must meet CCT requirements. IF the system has corrosion control, they need to collect water quality parameters and evaluate compliance options and OCCT. If the system does not have corrosion control, they need to evaluate their compliance options and CCT. </a:t>
            </a:r>
          </a:p>
          <a:p>
            <a:endParaRPr lang="en-US"/>
          </a:p>
        </p:txBody>
      </p:sp>
      <p:sp>
        <p:nvSpPr>
          <p:cNvPr id="4" name="Slide Number Placeholder 3">
            <a:extLst>
              <a:ext uri="{FF2B5EF4-FFF2-40B4-BE49-F238E27FC236}">
                <a16:creationId xmlns:a16="http://schemas.microsoft.com/office/drawing/2014/main" id="{1EE27A2F-354F-426D-A00E-4A4D0D4487A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33987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CFF6F-C55C-86C2-9F88-28EC80230F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43B949-0D34-28A1-DEFF-E6FD56DD57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EB4425-054A-D86E-9CE7-8881FBFE512C}"/>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Next, we are going to talk about public education and outreach. Whenever a customers tap is sampled, water systems must deliver a notice of the lead and copper sampling results as soon as practicable, but no later than 3 business days after receiving the results, regardless of the level. In the past, this notification was due within 30 days, so this is a pretty significant change that should be noted and followed. This notification ensures transparency and timely communication with consumers about potential exposure risks. </a:t>
            </a:r>
          </a:p>
          <a:p>
            <a:r>
              <a:rPr lang="en-US" sz="1200" kern="1200" dirty="0">
                <a:solidFill>
                  <a:schemeClr val="tx1"/>
                </a:solidFill>
                <a:effectLst/>
                <a:latin typeface="+mn-lt"/>
                <a:ea typeface="+mn-ea"/>
                <a:cs typeface="+mn-cs"/>
              </a:rPr>
              <a:t>Systems with multiple lead exceedances (at least 3 in a 5-year period) must conduct additional public outreach and provide filters. A filter distribution plan must be submitted to the State within 60 days of the SECOND exceedance, and the State has 60 days to review it. </a:t>
            </a:r>
          </a:p>
          <a:p>
            <a:r>
              <a:rPr lang="en-US" sz="1200" kern="1200" dirty="0">
                <a:solidFill>
                  <a:schemeClr val="tx1"/>
                </a:solidFill>
                <a:effectLst/>
                <a:latin typeface="+mn-lt"/>
                <a:ea typeface="+mn-ea"/>
                <a:cs typeface="+mn-cs"/>
              </a:rPr>
              <a:t>Systems must offer to sample for lead for any customer with a lead, GRR or unknown service line who requests it. </a:t>
            </a:r>
          </a:p>
          <a:p>
            <a:r>
              <a:rPr lang="en-US" sz="1200" b="1" u="none" strike="noStrike"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6281CB62-3730-15E1-A159-52F7029BD4C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6563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B2D49-F445-6FFF-60F6-F3666E24B1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DB3448-EB31-5A49-B025-B333952249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2D5DD2-0CD1-790E-ED75-48D8EC978F44}"/>
              </a:ext>
            </a:extLst>
          </p:cNvPr>
          <p:cNvSpPr>
            <a:spLocks noGrp="1"/>
          </p:cNvSpPr>
          <p:nvPr>
            <p:ph type="body" idx="1"/>
          </p:nvPr>
        </p:nvSpPr>
        <p:spPr/>
        <p:txBody>
          <a:bodyPr/>
          <a:lstStyle/>
          <a:p>
            <a:r>
              <a:rPr lang="en-US" sz="1200" kern="1200">
                <a:solidFill>
                  <a:schemeClr val="tx1"/>
                </a:solidFill>
                <a:effectLst/>
                <a:latin typeface="+mn-lt"/>
                <a:ea typeface="+mn-ea"/>
                <a:cs typeface="+mn-cs"/>
              </a:rPr>
              <a:t>A few things have changed on the consumer confidence report. There has been revised language about lead health effects, risk of lead exposure and informational statement about lead in the CCR to improve clarity.</a:t>
            </a:r>
          </a:p>
          <a:p>
            <a:r>
              <a:rPr lang="en-US" sz="1200" kern="1200">
                <a:solidFill>
                  <a:schemeClr val="tx1"/>
                </a:solidFill>
                <a:effectLst/>
                <a:latin typeface="+mn-lt"/>
                <a:ea typeface="+mn-ea"/>
                <a:cs typeface="+mn-cs"/>
              </a:rPr>
              <a:t>Community water systems must include a statement in their CCR about sampling requirements for lead in schools and childcare facilities and direct the public to contact the school or child care facility for more information.</a:t>
            </a:r>
          </a:p>
          <a:p>
            <a:r>
              <a:rPr lang="en-US" sz="1200" kern="1200">
                <a:solidFill>
                  <a:schemeClr val="tx1"/>
                </a:solidFill>
                <a:effectLst/>
                <a:latin typeface="+mn-lt"/>
                <a:ea typeface="+mn-ea"/>
                <a:cs typeface="+mn-cs"/>
              </a:rPr>
              <a:t>Community water systems with lead, GRR, or unknown service lines must include a statement in the CCR about how to access the service line inventory and replacement plan. </a:t>
            </a:r>
          </a:p>
          <a:p>
            <a:endParaRPr lang="en-US"/>
          </a:p>
        </p:txBody>
      </p:sp>
      <p:sp>
        <p:nvSpPr>
          <p:cNvPr id="4" name="Slide Number Placeholder 3">
            <a:extLst>
              <a:ext uri="{FF2B5EF4-FFF2-40B4-BE49-F238E27FC236}">
                <a16:creationId xmlns:a16="http://schemas.microsoft.com/office/drawing/2014/main" id="{B07C9C1E-D9C5-3E9D-E2AE-5EBF980938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65187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6DDA2-D163-9492-9AD4-F75A061EAC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1A31D0-CF30-F3DA-E2E0-FCAD54F2EA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A4DD76-3E8E-20D4-35A9-E8AAD64D48CC}"/>
              </a:ext>
            </a:extLst>
          </p:cNvPr>
          <p:cNvSpPr>
            <a:spLocks noGrp="1"/>
          </p:cNvSpPr>
          <p:nvPr>
            <p:ph type="body" idx="1"/>
          </p:nvPr>
        </p:nvSpPr>
        <p:spPr/>
        <p:txBody>
          <a:bodyPr/>
          <a:lstStyle/>
          <a:p>
            <a:r>
              <a:rPr lang="en-US" sz="1200" kern="1200">
                <a:solidFill>
                  <a:schemeClr val="tx1"/>
                </a:solidFill>
                <a:effectLst/>
                <a:latin typeface="+mn-lt"/>
                <a:ea typeface="+mn-ea"/>
                <a:cs typeface="+mn-cs"/>
              </a:rPr>
              <a:t>An updated inventory, now known as the baseline inventory will be due on the compliance date of November 1, 2027. It must include the materials of the connectors and service line materials. A connector is a short segment of piping not exceeding three feet that can be bent and is used for connections between service piping, connecting the service line to the main. </a:t>
            </a:r>
          </a:p>
          <a:p>
            <a:r>
              <a:rPr lang="en-US" sz="1200" kern="1200">
                <a:solidFill>
                  <a:schemeClr val="tx1"/>
                </a:solidFill>
                <a:effectLst/>
                <a:latin typeface="+mn-lt"/>
                <a:ea typeface="+mn-ea"/>
                <a:cs typeface="+mn-cs"/>
              </a:rPr>
              <a:t>We are currently in the process of updating the previous template that was used for submittal of your initial inventory. We will keep everyone updated once we have a foreseeable release date for the baseline inventory template.</a:t>
            </a:r>
          </a:p>
          <a:p>
            <a:endParaRPr lang="en-US"/>
          </a:p>
        </p:txBody>
      </p:sp>
      <p:sp>
        <p:nvSpPr>
          <p:cNvPr id="4" name="Slide Number Placeholder 3">
            <a:extLst>
              <a:ext uri="{FF2B5EF4-FFF2-40B4-BE49-F238E27FC236}">
                <a16:creationId xmlns:a16="http://schemas.microsoft.com/office/drawing/2014/main" id="{9B4E180E-F4F1-55F7-946E-B1A87E6EE04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79769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A2074-F881-D403-AA81-C1C440DC95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19ADEE-5206-6DE5-D952-515499B520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CF551C-4A01-68A2-2556-FAEA33BF666B}"/>
              </a:ext>
            </a:extLst>
          </p:cNvPr>
          <p:cNvSpPr>
            <a:spLocks noGrp="1"/>
          </p:cNvSpPr>
          <p:nvPr>
            <p:ph type="body" idx="1"/>
          </p:nvPr>
        </p:nvSpPr>
        <p:spPr/>
        <p:txBody>
          <a:bodyPr/>
          <a:lstStyle/>
          <a:p>
            <a:r>
              <a:rPr lang="en-US" sz="1200" kern="1200">
                <a:solidFill>
                  <a:schemeClr val="tx1"/>
                </a:solidFill>
                <a:effectLst/>
                <a:latin typeface="+mn-lt"/>
                <a:ea typeface="+mn-ea"/>
                <a:cs typeface="+mn-cs"/>
              </a:rPr>
              <a:t>The following material can be classified in the baseline inventory: Lead, unknown, no connector present or non-lead.</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The baseline inventory and annual updates must include: the number of each type or service line, lead and unknown connectors, number of full and partial lead and GRR service line replacements in the past year and a street address when available.</a:t>
            </a:r>
          </a:p>
          <a:p>
            <a:endParaRPr lang="en-US"/>
          </a:p>
        </p:txBody>
      </p:sp>
      <p:sp>
        <p:nvSpPr>
          <p:cNvPr id="4" name="Slide Number Placeholder 3">
            <a:extLst>
              <a:ext uri="{FF2B5EF4-FFF2-40B4-BE49-F238E27FC236}">
                <a16:creationId xmlns:a16="http://schemas.microsoft.com/office/drawing/2014/main" id="{D1C23B0E-9F4E-0FA9-8AC7-4F2E2DDEEC6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02265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746B2-A37E-579B-E68A-7807A79358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74AD83-3F16-648B-CBBB-32323C5904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D62201-DBBC-6CD7-045C-CBFA06B654C2}"/>
              </a:ext>
            </a:extLst>
          </p:cNvPr>
          <p:cNvSpPr>
            <a:spLocks noGrp="1"/>
          </p:cNvSpPr>
          <p:nvPr>
            <p:ph type="body" idx="1"/>
          </p:nvPr>
        </p:nvSpPr>
        <p:spPr/>
        <p:txBody>
          <a:bodyPr/>
          <a:lstStyle/>
          <a:p>
            <a:r>
              <a:rPr lang="en-US" sz="1200" kern="1200">
                <a:solidFill>
                  <a:schemeClr val="tx1"/>
                </a:solidFill>
                <a:effectLst/>
                <a:latin typeface="+mn-lt"/>
                <a:ea typeface="+mn-ea"/>
                <a:cs typeface="+mn-cs"/>
              </a:rPr>
              <a:t>The same as before, the baseline inventory must be made publicly accessible and available online for systems that service more than 50,000 people.</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Systems must respond to customer inquiries on incorrect material categorizations within 60 days.</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All unknown service lines must be identified by the mandatory replacement deadline in 2037.</a:t>
            </a:r>
          </a:p>
          <a:p>
            <a:endParaRPr lang="en-US"/>
          </a:p>
        </p:txBody>
      </p:sp>
      <p:sp>
        <p:nvSpPr>
          <p:cNvPr id="4" name="Slide Number Placeholder 3">
            <a:extLst>
              <a:ext uri="{FF2B5EF4-FFF2-40B4-BE49-F238E27FC236}">
                <a16:creationId xmlns:a16="http://schemas.microsoft.com/office/drawing/2014/main" id="{AE4538FC-F61F-D8A1-FAEB-A34AA99D680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64844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5492D-565A-0E4A-703F-4F53883854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424DC7-C5FE-DE39-5DF6-A844428EAB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8E05E4-4B37-5082-86DF-1971B37CB1B2}"/>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Inventory Validation methods to categorize non-lead service lines in their baseline inventory must be done by December 31, 2034.</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validation pool includes all non-lead service lines except: those installed after Federal, state or local lead ban, those visually inspected at a minimum of two points on the pipe exterior, and those previously placed. Systems can submit previous validation efforts in lieu of LCRI requirements , as long as they are as stringent as the requirements.</a:t>
            </a:r>
          </a:p>
          <a:p>
            <a:endParaRPr lang="en-US" dirty="0"/>
          </a:p>
        </p:txBody>
      </p:sp>
      <p:sp>
        <p:nvSpPr>
          <p:cNvPr id="4" name="Slide Number Placeholder 3">
            <a:extLst>
              <a:ext uri="{FF2B5EF4-FFF2-40B4-BE49-F238E27FC236}">
                <a16:creationId xmlns:a16="http://schemas.microsoft.com/office/drawing/2014/main" id="{27D9047C-CB7C-9639-4F35-55416F42274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90722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BD2E1-F077-3654-71BF-DC33C60339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0A264B-6BD3-D625-EACC-A7AF96DBD4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609D56-9205-24C5-8916-06356725BFA6}"/>
              </a:ext>
            </a:extLst>
          </p:cNvPr>
          <p:cNvSpPr>
            <a:spLocks noGrp="1"/>
          </p:cNvSpPr>
          <p:nvPr>
            <p:ph type="body" idx="1"/>
          </p:nvPr>
        </p:nvSpPr>
        <p:spPr/>
        <p:txBody>
          <a:bodyPr/>
          <a:lstStyle/>
          <a:p>
            <a:r>
              <a:rPr lang="en-US" sz="1200" kern="1200">
                <a:solidFill>
                  <a:schemeClr val="tx1"/>
                </a:solidFill>
                <a:effectLst/>
                <a:latin typeface="+mn-lt"/>
                <a:ea typeface="+mn-ea"/>
                <a:cs typeface="+mn-cs"/>
              </a:rPr>
              <a:t>A replacement plan must be submitted by November 1, 2027 for systems with lead, GRR or unknown material service lines. The plan must include: Publicly accessible inventory that must have locational identifier for each lead/GRR service line, a strategy to inform customers and consumers about the plan and replacement program, identify legal requirements or water tariff agreement provisions and revise the plan with new or updated information annually to the state.</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Replacement plans must include additional elements if the system has one or more lead-lined galvanized service lines or if the system is eligible for a deferred deadline. </a:t>
            </a:r>
          </a:p>
          <a:p>
            <a:endParaRPr lang="en-US"/>
          </a:p>
        </p:txBody>
      </p:sp>
      <p:sp>
        <p:nvSpPr>
          <p:cNvPr id="4" name="Slide Number Placeholder 3">
            <a:extLst>
              <a:ext uri="{FF2B5EF4-FFF2-40B4-BE49-F238E27FC236}">
                <a16:creationId xmlns:a16="http://schemas.microsoft.com/office/drawing/2014/main" id="{1F45F141-129A-6A07-F918-3B7C6A2542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65847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E8823-73F3-8965-B705-33C5B507B9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76ED9C-E9EC-DFF7-6C8B-ABA3F3B004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AC2102-9E04-02CD-1EC9-6AE8B6162ADC}"/>
              </a:ext>
            </a:extLst>
          </p:cNvPr>
          <p:cNvSpPr>
            <a:spLocks noGrp="1"/>
          </p:cNvSpPr>
          <p:nvPr>
            <p:ph type="body" idx="1"/>
          </p:nvPr>
        </p:nvSpPr>
        <p:spPr/>
        <p:txBody>
          <a:bodyPr/>
          <a:lstStyle/>
          <a:p>
            <a:r>
              <a:rPr lang="en-US" sz="1200" kern="1200">
                <a:solidFill>
                  <a:schemeClr val="tx1"/>
                </a:solidFill>
                <a:effectLst/>
                <a:latin typeface="+mn-lt"/>
                <a:ea typeface="+mn-ea"/>
                <a:cs typeface="+mn-cs"/>
              </a:rPr>
              <a:t>Systems that are planning on using deferred deadlines must include earliest deadline and fastest feasible rate to replace lead and GRR by the compliance date.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must not be slower than 39 annual replacements per 1,000 connections. The State is required to determine if systems with deferred deadlines are replacing service lines at the fastest feasible rate by December 31, 2029. </a:t>
            </a:r>
          </a:p>
          <a:p>
            <a:r>
              <a:rPr lang="en-US" sz="1200" kern="1200">
                <a:solidFill>
                  <a:schemeClr val="tx1"/>
                </a:solidFill>
                <a:effectLst/>
                <a:latin typeface="+mn-lt"/>
                <a:ea typeface="+mn-ea"/>
                <a:cs typeface="+mn-cs"/>
              </a:rPr>
              <a:t>Every three years, along with annual updates, systems with deferred deadlines must update why the replacement rate is still the fastest feasible. </a:t>
            </a:r>
          </a:p>
          <a:p>
            <a:endParaRPr lang="en-US"/>
          </a:p>
        </p:txBody>
      </p:sp>
      <p:sp>
        <p:nvSpPr>
          <p:cNvPr id="4" name="Slide Number Placeholder 3">
            <a:extLst>
              <a:ext uri="{FF2B5EF4-FFF2-40B4-BE49-F238E27FC236}">
                <a16:creationId xmlns:a16="http://schemas.microsoft.com/office/drawing/2014/main" id="{89CAA791-DBF9-54A5-5F89-23DBB064B8F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45431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8DF09-1B30-3FEB-DDB6-2B68CAEF2F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2194FA-936C-6EEB-EC75-D04113D8D8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76AE9C-2186-A59D-9AF3-A617260F36C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Replacement requirements are independent of 90</a:t>
            </a:r>
            <a:r>
              <a:rPr lang="en-US" sz="1200" kern="1200" baseline="30000">
                <a:solidFill>
                  <a:schemeClr val="tx1"/>
                </a:solidFill>
                <a:effectLst/>
                <a:latin typeface="+mn-lt"/>
                <a:ea typeface="+mn-ea"/>
                <a:cs typeface="+mn-cs"/>
              </a:rPr>
              <a:t>th</a:t>
            </a:r>
            <a:r>
              <a:rPr lang="en-US" sz="1200" kern="1200">
                <a:solidFill>
                  <a:schemeClr val="tx1"/>
                </a:solidFill>
                <a:effectLst/>
                <a:latin typeface="+mn-lt"/>
                <a:ea typeface="+mn-ea"/>
                <a:cs typeface="+mn-cs"/>
              </a:rPr>
              <a:t> percentile lead levels. Within 10 years, all CWs and NTNCWS must replace lead and GRR lines, at an average rate of 10 percent annually, unless deferred. The replacement rate is applied to the total number of unknown, lead and GRR service lines in the baseline inventory minus the number of unknown service lines that have been determined to be non-lead since the baseline inventory. </a:t>
            </a:r>
          </a:p>
          <a:p>
            <a:endParaRPr lang="en-US"/>
          </a:p>
        </p:txBody>
      </p:sp>
      <p:sp>
        <p:nvSpPr>
          <p:cNvPr id="4" name="Slide Number Placeholder 3">
            <a:extLst>
              <a:ext uri="{FF2B5EF4-FFF2-40B4-BE49-F238E27FC236}">
                <a16:creationId xmlns:a16="http://schemas.microsoft.com/office/drawing/2014/main" id="{5E861A97-CCE9-BECF-4693-C028B321E7A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20463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26944-D140-FC17-9E12-92539DB029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61B2F5-063C-42C2-DACC-D9B39DF8A5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2FE721-90AA-222F-406B-50156AF65F2C}"/>
              </a:ext>
            </a:extLst>
          </p:cNvPr>
          <p:cNvSpPr>
            <a:spLocks noGrp="1"/>
          </p:cNvSpPr>
          <p:nvPr>
            <p:ph type="body" idx="1"/>
          </p:nvPr>
        </p:nvSpPr>
        <p:spPr/>
        <p:txBody>
          <a:bodyPr/>
          <a:lstStyle/>
          <a:p>
            <a:r>
              <a:rPr lang="en-US" sz="1200" kern="1200">
                <a:solidFill>
                  <a:schemeClr val="tx1"/>
                </a:solidFill>
                <a:effectLst/>
                <a:latin typeface="+mn-lt"/>
                <a:ea typeface="+mn-ea"/>
                <a:cs typeface="+mn-cs"/>
              </a:rPr>
              <a:t>Systems required to annually replace more than 39 service lines per 1,000 connections are eligible for deferred deadlines longer than 10 years.​ The State is required to shorten the deadline for systems where a shorter deadline is feasible. A reasonable effort must be made to property owners where consent is required to access the service line.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There are two exceptions for partial replacements: emergency repairs and infrastructure projects that impact service lines where the system does not have control.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A reasonable effort must also be made to property owners about full service line replacement and offer to replace the remaining portion within 45 days if replaced in coordination with an emergency repair.  </a:t>
            </a:r>
          </a:p>
          <a:p>
            <a:endParaRPr lang="en-US"/>
          </a:p>
        </p:txBody>
      </p:sp>
      <p:sp>
        <p:nvSpPr>
          <p:cNvPr id="4" name="Slide Number Placeholder 3">
            <a:extLst>
              <a:ext uri="{FF2B5EF4-FFF2-40B4-BE49-F238E27FC236}">
                <a16:creationId xmlns:a16="http://schemas.microsoft.com/office/drawing/2014/main" id="{1B0337EB-33E2-BC7C-7400-B4BE0D41D26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04569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21F70-1FC1-639E-7F9A-83E8B0737D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0918A2-5CC8-2D2B-90F0-6FCFD4D8ED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C51BA2-B77F-A898-3BA7-8F5B5098C17A}"/>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Regarding outreach, systems will need to provide annual notifications to customers and all person served by the water system at the service connection with a lead, GRR or unknown material service line.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Notices and educational materials will need to be provided during water-related work that could disturb categorized lines, including disturbances to inventory efforts. These should be given to customers within 24 hours before the service line is returned to service and to customers within 30 days.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a disturbance does occur, filters are to be provided to customers for disturbances to categorized service lines caused by replacement of an inline water meter, water meter settler, connector or water main.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a community water system does not meet the replacement rate, they must conduct additional public outreach activities to encourage customers with categorized lines to participate in the service line replacement program.</a:t>
            </a:r>
          </a:p>
          <a:p>
            <a:endParaRPr lang="en-US" dirty="0"/>
          </a:p>
        </p:txBody>
      </p:sp>
      <p:sp>
        <p:nvSpPr>
          <p:cNvPr id="4" name="Slide Number Placeholder 3">
            <a:extLst>
              <a:ext uri="{FF2B5EF4-FFF2-40B4-BE49-F238E27FC236}">
                <a16:creationId xmlns:a16="http://schemas.microsoft.com/office/drawing/2014/main" id="{E542A8C8-3BBF-5587-40F3-952AB5C1074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79872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F62BE-42C3-2213-AC17-DEC7116970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C5B09B-D14D-B0D5-654E-80FE30A80B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F5FA61-9AFF-6016-0CE3-4E983C666AC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By November 1, 2027, a list of schools and licensed child care facilities must be submitted to the state. Systems will exclude schools and child care facilities constructed or that had a full plumbing replacement on or after January 1, 2014. All community water systems must conduct annual public education to schools and child care facilities on the list. </a:t>
            </a:r>
          </a:p>
          <a:p>
            <a:endParaRPr lang="en-US"/>
          </a:p>
        </p:txBody>
      </p:sp>
      <p:sp>
        <p:nvSpPr>
          <p:cNvPr id="4" name="Slide Number Placeholder 3">
            <a:extLst>
              <a:ext uri="{FF2B5EF4-FFF2-40B4-BE49-F238E27FC236}">
                <a16:creationId xmlns:a16="http://schemas.microsoft.com/office/drawing/2014/main" id="{4C876C4C-8BB3-04A2-4F47-04CEFEE6564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480893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05572-3D63-D823-A66C-8429AB075C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37D4C8-9D67-9E23-EBFC-5B031F73A1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B2696C-17E2-0934-B50D-61901DC24BE4}"/>
              </a:ext>
            </a:extLst>
          </p:cNvPr>
          <p:cNvSpPr>
            <a:spLocks noGrp="1"/>
          </p:cNvSpPr>
          <p:nvPr>
            <p:ph type="body" idx="1"/>
          </p:nvPr>
        </p:nvSpPr>
        <p:spPr/>
        <p:txBody>
          <a:bodyPr/>
          <a:lstStyle/>
          <a:p>
            <a:r>
              <a:rPr lang="en-US" sz="1200" kern="1200">
                <a:solidFill>
                  <a:schemeClr val="tx1"/>
                </a:solidFill>
                <a:effectLst/>
                <a:latin typeface="+mn-lt"/>
                <a:ea typeface="+mn-ea"/>
                <a:cs typeface="+mn-cs"/>
              </a:rPr>
              <a:t>All Community water systems must sample in all elementary schools and child care facilities they serve within the first 5 year testing cycle. Sample secondary schools on request. Thereafter, samples are served on request.</a:t>
            </a:r>
          </a:p>
          <a:p>
            <a:r>
              <a:rPr lang="en-US" sz="1200" kern="1200">
                <a:solidFill>
                  <a:schemeClr val="tx1"/>
                </a:solidFill>
                <a:effectLst/>
                <a:latin typeface="+mn-lt"/>
                <a:ea typeface="+mn-ea"/>
                <a:cs typeface="+mn-cs"/>
              </a:rPr>
              <a:t>There are sampling waivers for a change in State and local sampling, under specific conditions as well as waivers for community water systems to sample schools and licensed child care facilities in the first five year cycle between the dates of January 1, 2021 and November 1, 2027.</a:t>
            </a:r>
          </a:p>
          <a:p>
            <a:endParaRPr lang="en-US"/>
          </a:p>
        </p:txBody>
      </p:sp>
      <p:sp>
        <p:nvSpPr>
          <p:cNvPr id="4" name="Slide Number Placeholder 3">
            <a:extLst>
              <a:ext uri="{FF2B5EF4-FFF2-40B4-BE49-F238E27FC236}">
                <a16:creationId xmlns:a16="http://schemas.microsoft.com/office/drawing/2014/main" id="{17DEAA99-52BF-711D-710B-3A94DF5F5C0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2751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if you were to ask me, what is the most important information and takeaway from this new rule, I would say it is these six items that are due November 1, 2027. Your baseline inventory needs to include all service lines, including material types and connectors and must be made publicly accessible and updated annually until all lines are confirmed as non-lead. A lead service line replacement plan is required if your system has any service lines classified as lead, GRR or unknown, and it must be updated annually until all lines are replaced. The updated lead and copper sampling plan must reflect the new sampling protocols, and your list of schools and childcare facilities will need to be submitted to the State. Lastly, the lead action level is going to be reduced and if you exceed the new action level, your system will need to follow the steps for the distribution system and site assessment.</a:t>
            </a:r>
          </a:p>
        </p:txBody>
      </p:sp>
      <p:sp>
        <p:nvSpPr>
          <p:cNvPr id="4" name="Slide Number Placeholder 3"/>
          <p:cNvSpPr>
            <a:spLocks noGrp="1"/>
          </p:cNvSpPr>
          <p:nvPr>
            <p:ph type="sldNum" sz="quarter" idx="5"/>
          </p:nvPr>
        </p:nvSpPr>
        <p:spPr/>
        <p:txBody>
          <a:bodyPr/>
          <a:lstStyle/>
          <a:p>
            <a:fld id="{76EBF06D-6241-4E35-B337-1DCF9761CE35}" type="slidenum">
              <a:rPr lang="en-US" smtClean="0"/>
              <a:t>47</a:t>
            </a:fld>
            <a:endParaRPr lang="en-US"/>
          </a:p>
        </p:txBody>
      </p:sp>
    </p:spTree>
    <p:extLst>
      <p:ext uri="{BB962C8B-B14F-4D97-AF65-F5344CB8AC3E}">
        <p14:creationId xmlns:p14="http://schemas.microsoft.com/office/powerpoint/2010/main" val="40112284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On this slide here you can find our team email, as well as our personal contact information. If you have specific questions regarding the LCRI rule, I highly suggest emailing our team email, that way we are all able to see your question and collaborate on it together.</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59159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Are there any questions?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6713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2F716-EAAC-1691-4928-B6ED405672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464870A-5BF6-8342-D39B-517C536DCA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F61F261-AA55-E6BE-DE2D-8E41A12678C5}"/>
              </a:ext>
            </a:extLst>
          </p:cNvPr>
          <p:cNvSpPr>
            <a:spLocks noGrp="1"/>
          </p:cNvSpPr>
          <p:nvPr>
            <p:ph type="dt" sz="half" idx="10"/>
          </p:nvPr>
        </p:nvSpPr>
        <p:spPr/>
        <p:txBody>
          <a:bodyPr/>
          <a:lstStyle/>
          <a:p>
            <a:fld id="{D5368F74-6623-438E-9A9A-A801870824F0}" type="datetimeFigureOut">
              <a:rPr lang="en-US" smtClean="0"/>
              <a:t>11/18/2025</a:t>
            </a:fld>
            <a:endParaRPr lang="en-US"/>
          </a:p>
        </p:txBody>
      </p:sp>
      <p:sp>
        <p:nvSpPr>
          <p:cNvPr id="5" name="Footer Placeholder 4">
            <a:extLst>
              <a:ext uri="{FF2B5EF4-FFF2-40B4-BE49-F238E27FC236}">
                <a16:creationId xmlns:a16="http://schemas.microsoft.com/office/drawing/2014/main" id="{F975D76F-E0FA-0402-D2B7-A81646E81A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847BEA-6B45-D77F-FA7C-B94CA3C19423}"/>
              </a:ext>
            </a:extLst>
          </p:cNvPr>
          <p:cNvSpPr>
            <a:spLocks noGrp="1"/>
          </p:cNvSpPr>
          <p:nvPr>
            <p:ph type="sldNum" sz="quarter" idx="12"/>
          </p:nvPr>
        </p:nvSpPr>
        <p:spPr/>
        <p:txBody>
          <a:bodyPr/>
          <a:lstStyle/>
          <a:p>
            <a:fld id="{61020E2B-0F1E-4637-8144-B141F6DF96C6}" type="slidenum">
              <a:rPr lang="en-US" smtClean="0"/>
              <a:t>‹#›</a:t>
            </a:fld>
            <a:endParaRPr lang="en-US"/>
          </a:p>
        </p:txBody>
      </p:sp>
    </p:spTree>
    <p:extLst>
      <p:ext uri="{BB962C8B-B14F-4D97-AF65-F5344CB8AC3E}">
        <p14:creationId xmlns:p14="http://schemas.microsoft.com/office/powerpoint/2010/main" val="4076565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338DE-9DA1-1685-738D-A5B1F544E1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A1168B-0906-52A5-D668-CF11D1A4BA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8757EF-98DE-959B-F3FB-4B5E25F11B2C}"/>
              </a:ext>
            </a:extLst>
          </p:cNvPr>
          <p:cNvSpPr>
            <a:spLocks noGrp="1"/>
          </p:cNvSpPr>
          <p:nvPr>
            <p:ph type="dt" sz="half" idx="10"/>
          </p:nvPr>
        </p:nvSpPr>
        <p:spPr/>
        <p:txBody>
          <a:bodyPr/>
          <a:lstStyle/>
          <a:p>
            <a:fld id="{D5368F74-6623-438E-9A9A-A801870824F0}" type="datetimeFigureOut">
              <a:rPr lang="en-US" smtClean="0"/>
              <a:t>11/18/2025</a:t>
            </a:fld>
            <a:endParaRPr lang="en-US"/>
          </a:p>
        </p:txBody>
      </p:sp>
      <p:sp>
        <p:nvSpPr>
          <p:cNvPr id="5" name="Footer Placeholder 4">
            <a:extLst>
              <a:ext uri="{FF2B5EF4-FFF2-40B4-BE49-F238E27FC236}">
                <a16:creationId xmlns:a16="http://schemas.microsoft.com/office/drawing/2014/main" id="{62F8C377-A5DF-258A-14C3-91B9A8E9D6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F05924-DD55-7711-B936-EFEF0DE32530}"/>
              </a:ext>
            </a:extLst>
          </p:cNvPr>
          <p:cNvSpPr>
            <a:spLocks noGrp="1"/>
          </p:cNvSpPr>
          <p:nvPr>
            <p:ph type="sldNum" sz="quarter" idx="12"/>
          </p:nvPr>
        </p:nvSpPr>
        <p:spPr/>
        <p:txBody>
          <a:bodyPr/>
          <a:lstStyle/>
          <a:p>
            <a:fld id="{61020E2B-0F1E-4637-8144-B141F6DF96C6}" type="slidenum">
              <a:rPr lang="en-US" smtClean="0"/>
              <a:t>‹#›</a:t>
            </a:fld>
            <a:endParaRPr lang="en-US"/>
          </a:p>
        </p:txBody>
      </p:sp>
    </p:spTree>
    <p:extLst>
      <p:ext uri="{BB962C8B-B14F-4D97-AF65-F5344CB8AC3E}">
        <p14:creationId xmlns:p14="http://schemas.microsoft.com/office/powerpoint/2010/main" val="4094024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0ED76-BC10-4BE6-9B03-5129FF7459E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4587B8-9FBB-B6F0-352D-791255CD3B5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5A6CCCF-A90E-62F3-3CEC-0D496C7EA177}"/>
              </a:ext>
            </a:extLst>
          </p:cNvPr>
          <p:cNvSpPr>
            <a:spLocks noGrp="1"/>
          </p:cNvSpPr>
          <p:nvPr>
            <p:ph type="dt" sz="half" idx="10"/>
          </p:nvPr>
        </p:nvSpPr>
        <p:spPr/>
        <p:txBody>
          <a:bodyPr/>
          <a:lstStyle/>
          <a:p>
            <a:fld id="{D5368F74-6623-438E-9A9A-A801870824F0}" type="datetimeFigureOut">
              <a:rPr lang="en-US" smtClean="0"/>
              <a:t>11/18/2025</a:t>
            </a:fld>
            <a:endParaRPr lang="en-US"/>
          </a:p>
        </p:txBody>
      </p:sp>
      <p:sp>
        <p:nvSpPr>
          <p:cNvPr id="5" name="Footer Placeholder 4">
            <a:extLst>
              <a:ext uri="{FF2B5EF4-FFF2-40B4-BE49-F238E27FC236}">
                <a16:creationId xmlns:a16="http://schemas.microsoft.com/office/drawing/2014/main" id="{287DF7B4-0C0B-F674-06B7-2E4D12DCF6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474424-50B7-A008-5574-EFCDDC7AB790}"/>
              </a:ext>
            </a:extLst>
          </p:cNvPr>
          <p:cNvSpPr>
            <a:spLocks noGrp="1"/>
          </p:cNvSpPr>
          <p:nvPr>
            <p:ph type="sldNum" sz="quarter" idx="12"/>
          </p:nvPr>
        </p:nvSpPr>
        <p:spPr/>
        <p:txBody>
          <a:bodyPr/>
          <a:lstStyle/>
          <a:p>
            <a:fld id="{61020E2B-0F1E-4637-8144-B141F6DF96C6}" type="slidenum">
              <a:rPr lang="en-US" smtClean="0"/>
              <a:t>‹#›</a:t>
            </a:fld>
            <a:endParaRPr lang="en-US"/>
          </a:p>
        </p:txBody>
      </p:sp>
    </p:spTree>
    <p:extLst>
      <p:ext uri="{BB962C8B-B14F-4D97-AF65-F5344CB8AC3E}">
        <p14:creationId xmlns:p14="http://schemas.microsoft.com/office/powerpoint/2010/main" val="2117759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0A4A3-AEAD-10C0-441D-43D67835A1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E9115E-C7EA-ED6A-29D2-56D08FF2A2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C241BF8-3131-3D84-AF16-AFF07B7A44B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2397628-FBF2-BD5E-9627-83BBF9127BE0}"/>
              </a:ext>
            </a:extLst>
          </p:cNvPr>
          <p:cNvSpPr>
            <a:spLocks noGrp="1"/>
          </p:cNvSpPr>
          <p:nvPr>
            <p:ph type="dt" sz="half" idx="10"/>
          </p:nvPr>
        </p:nvSpPr>
        <p:spPr/>
        <p:txBody>
          <a:bodyPr/>
          <a:lstStyle/>
          <a:p>
            <a:fld id="{D5368F74-6623-438E-9A9A-A801870824F0}" type="datetimeFigureOut">
              <a:rPr lang="en-US" smtClean="0"/>
              <a:t>11/18/2025</a:t>
            </a:fld>
            <a:endParaRPr lang="en-US"/>
          </a:p>
        </p:txBody>
      </p:sp>
      <p:sp>
        <p:nvSpPr>
          <p:cNvPr id="6" name="Footer Placeholder 5">
            <a:extLst>
              <a:ext uri="{FF2B5EF4-FFF2-40B4-BE49-F238E27FC236}">
                <a16:creationId xmlns:a16="http://schemas.microsoft.com/office/drawing/2014/main" id="{7D04B170-66A2-84E5-285B-AF204C35B4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A8EAB5-0B03-4925-DB77-209BB7F73BE6}"/>
              </a:ext>
            </a:extLst>
          </p:cNvPr>
          <p:cNvSpPr>
            <a:spLocks noGrp="1"/>
          </p:cNvSpPr>
          <p:nvPr>
            <p:ph type="sldNum" sz="quarter" idx="12"/>
          </p:nvPr>
        </p:nvSpPr>
        <p:spPr/>
        <p:txBody>
          <a:bodyPr/>
          <a:lstStyle/>
          <a:p>
            <a:fld id="{61020E2B-0F1E-4637-8144-B141F6DF96C6}" type="slidenum">
              <a:rPr lang="en-US" smtClean="0"/>
              <a:t>‹#›</a:t>
            </a:fld>
            <a:endParaRPr lang="en-US"/>
          </a:p>
        </p:txBody>
      </p:sp>
    </p:spTree>
    <p:extLst>
      <p:ext uri="{BB962C8B-B14F-4D97-AF65-F5344CB8AC3E}">
        <p14:creationId xmlns:p14="http://schemas.microsoft.com/office/powerpoint/2010/main" val="3687897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59E97-158B-57CB-25BA-0E31A0A1897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77E5356-252C-B6B9-2BD5-9B770860B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6B1F4FE-9C93-A47A-A580-B16EBEFC18C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0B7C0AE-2FF0-D591-1166-BD60BF5353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978E406-95E3-92D5-037C-7EF844882C9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DB90B9-F48B-FA40-3518-EAA429DE650D}"/>
              </a:ext>
            </a:extLst>
          </p:cNvPr>
          <p:cNvSpPr>
            <a:spLocks noGrp="1"/>
          </p:cNvSpPr>
          <p:nvPr>
            <p:ph type="dt" sz="half" idx="10"/>
          </p:nvPr>
        </p:nvSpPr>
        <p:spPr/>
        <p:txBody>
          <a:bodyPr/>
          <a:lstStyle/>
          <a:p>
            <a:fld id="{D5368F74-6623-438E-9A9A-A801870824F0}" type="datetimeFigureOut">
              <a:rPr lang="en-US" smtClean="0"/>
              <a:t>11/18/2025</a:t>
            </a:fld>
            <a:endParaRPr lang="en-US"/>
          </a:p>
        </p:txBody>
      </p:sp>
      <p:sp>
        <p:nvSpPr>
          <p:cNvPr id="8" name="Footer Placeholder 7">
            <a:extLst>
              <a:ext uri="{FF2B5EF4-FFF2-40B4-BE49-F238E27FC236}">
                <a16:creationId xmlns:a16="http://schemas.microsoft.com/office/drawing/2014/main" id="{1DF94EB1-B623-58EC-4D03-DD9CE815236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11A4687-267E-F6CB-D744-A6508736C613}"/>
              </a:ext>
            </a:extLst>
          </p:cNvPr>
          <p:cNvSpPr>
            <a:spLocks noGrp="1"/>
          </p:cNvSpPr>
          <p:nvPr>
            <p:ph type="sldNum" sz="quarter" idx="12"/>
          </p:nvPr>
        </p:nvSpPr>
        <p:spPr/>
        <p:txBody>
          <a:bodyPr/>
          <a:lstStyle/>
          <a:p>
            <a:fld id="{61020E2B-0F1E-4637-8144-B141F6DF96C6}" type="slidenum">
              <a:rPr lang="en-US" smtClean="0"/>
              <a:t>‹#›</a:t>
            </a:fld>
            <a:endParaRPr lang="en-US"/>
          </a:p>
        </p:txBody>
      </p:sp>
    </p:spTree>
    <p:extLst>
      <p:ext uri="{BB962C8B-B14F-4D97-AF65-F5344CB8AC3E}">
        <p14:creationId xmlns:p14="http://schemas.microsoft.com/office/powerpoint/2010/main" val="4155011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F3A8B-3301-B295-C841-406F715D39B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D1F0F8B-3A3E-5681-BCF0-DD9A342A7BD4}"/>
              </a:ext>
            </a:extLst>
          </p:cNvPr>
          <p:cNvSpPr>
            <a:spLocks noGrp="1"/>
          </p:cNvSpPr>
          <p:nvPr>
            <p:ph type="dt" sz="half" idx="10"/>
          </p:nvPr>
        </p:nvSpPr>
        <p:spPr/>
        <p:txBody>
          <a:bodyPr/>
          <a:lstStyle/>
          <a:p>
            <a:fld id="{D5368F74-6623-438E-9A9A-A801870824F0}" type="datetimeFigureOut">
              <a:rPr lang="en-US" smtClean="0"/>
              <a:t>11/18/2025</a:t>
            </a:fld>
            <a:endParaRPr lang="en-US"/>
          </a:p>
        </p:txBody>
      </p:sp>
      <p:sp>
        <p:nvSpPr>
          <p:cNvPr id="4" name="Footer Placeholder 3">
            <a:extLst>
              <a:ext uri="{FF2B5EF4-FFF2-40B4-BE49-F238E27FC236}">
                <a16:creationId xmlns:a16="http://schemas.microsoft.com/office/drawing/2014/main" id="{EC51D6FE-5B23-665C-881F-0B2193D495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E3D91A-B620-E968-02C4-16A77ACCA693}"/>
              </a:ext>
            </a:extLst>
          </p:cNvPr>
          <p:cNvSpPr>
            <a:spLocks noGrp="1"/>
          </p:cNvSpPr>
          <p:nvPr>
            <p:ph type="sldNum" sz="quarter" idx="12"/>
          </p:nvPr>
        </p:nvSpPr>
        <p:spPr/>
        <p:txBody>
          <a:bodyPr/>
          <a:lstStyle/>
          <a:p>
            <a:fld id="{61020E2B-0F1E-4637-8144-B141F6DF96C6}" type="slidenum">
              <a:rPr lang="en-US" smtClean="0"/>
              <a:t>‹#›</a:t>
            </a:fld>
            <a:endParaRPr lang="en-US"/>
          </a:p>
        </p:txBody>
      </p:sp>
    </p:spTree>
    <p:extLst>
      <p:ext uri="{BB962C8B-B14F-4D97-AF65-F5344CB8AC3E}">
        <p14:creationId xmlns:p14="http://schemas.microsoft.com/office/powerpoint/2010/main" val="1757874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77CCCD-F18C-5A28-A281-01B72E58AB81}"/>
              </a:ext>
            </a:extLst>
          </p:cNvPr>
          <p:cNvSpPr>
            <a:spLocks noGrp="1"/>
          </p:cNvSpPr>
          <p:nvPr>
            <p:ph type="dt" sz="half" idx="10"/>
          </p:nvPr>
        </p:nvSpPr>
        <p:spPr/>
        <p:txBody>
          <a:bodyPr/>
          <a:lstStyle/>
          <a:p>
            <a:fld id="{D5368F74-6623-438E-9A9A-A801870824F0}" type="datetimeFigureOut">
              <a:rPr lang="en-US" smtClean="0"/>
              <a:t>11/18/2025</a:t>
            </a:fld>
            <a:endParaRPr lang="en-US"/>
          </a:p>
        </p:txBody>
      </p:sp>
      <p:sp>
        <p:nvSpPr>
          <p:cNvPr id="3" name="Footer Placeholder 2">
            <a:extLst>
              <a:ext uri="{FF2B5EF4-FFF2-40B4-BE49-F238E27FC236}">
                <a16:creationId xmlns:a16="http://schemas.microsoft.com/office/drawing/2014/main" id="{C321B7B6-0894-78E7-86F2-F5B51FE5A1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B749100-1CCF-ECDB-1437-86BD2ED3C446}"/>
              </a:ext>
            </a:extLst>
          </p:cNvPr>
          <p:cNvSpPr>
            <a:spLocks noGrp="1"/>
          </p:cNvSpPr>
          <p:nvPr>
            <p:ph type="sldNum" sz="quarter" idx="12"/>
          </p:nvPr>
        </p:nvSpPr>
        <p:spPr/>
        <p:txBody>
          <a:bodyPr/>
          <a:lstStyle/>
          <a:p>
            <a:fld id="{61020E2B-0F1E-4637-8144-B141F6DF96C6}" type="slidenum">
              <a:rPr lang="en-US" smtClean="0"/>
              <a:t>‹#›</a:t>
            </a:fld>
            <a:endParaRPr lang="en-US"/>
          </a:p>
        </p:txBody>
      </p:sp>
    </p:spTree>
    <p:extLst>
      <p:ext uri="{BB962C8B-B14F-4D97-AF65-F5344CB8AC3E}">
        <p14:creationId xmlns:p14="http://schemas.microsoft.com/office/powerpoint/2010/main" val="3665080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3D0D7-3C5F-39D0-BC89-5223E7F2F2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7C70FA7-FBE3-1D9B-6AB7-63E35EA56B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124DA0B-B673-EE54-7330-F343CC90EA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7861CC-28B2-F805-2D56-FE8D52CB2967}"/>
              </a:ext>
            </a:extLst>
          </p:cNvPr>
          <p:cNvSpPr>
            <a:spLocks noGrp="1"/>
          </p:cNvSpPr>
          <p:nvPr>
            <p:ph type="dt" sz="half" idx="10"/>
          </p:nvPr>
        </p:nvSpPr>
        <p:spPr/>
        <p:txBody>
          <a:bodyPr/>
          <a:lstStyle/>
          <a:p>
            <a:fld id="{D5368F74-6623-438E-9A9A-A801870824F0}" type="datetimeFigureOut">
              <a:rPr lang="en-US" smtClean="0"/>
              <a:t>11/18/2025</a:t>
            </a:fld>
            <a:endParaRPr lang="en-US"/>
          </a:p>
        </p:txBody>
      </p:sp>
      <p:sp>
        <p:nvSpPr>
          <p:cNvPr id="6" name="Footer Placeholder 5">
            <a:extLst>
              <a:ext uri="{FF2B5EF4-FFF2-40B4-BE49-F238E27FC236}">
                <a16:creationId xmlns:a16="http://schemas.microsoft.com/office/drawing/2014/main" id="{B4AAB867-6542-63B8-A387-A1ADFEEED9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CC51AD-0D5E-C368-DFBB-458D96CAFDFB}"/>
              </a:ext>
            </a:extLst>
          </p:cNvPr>
          <p:cNvSpPr>
            <a:spLocks noGrp="1"/>
          </p:cNvSpPr>
          <p:nvPr>
            <p:ph type="sldNum" sz="quarter" idx="12"/>
          </p:nvPr>
        </p:nvSpPr>
        <p:spPr/>
        <p:txBody>
          <a:bodyPr/>
          <a:lstStyle/>
          <a:p>
            <a:fld id="{61020E2B-0F1E-4637-8144-B141F6DF96C6}" type="slidenum">
              <a:rPr lang="en-US" smtClean="0"/>
              <a:t>‹#›</a:t>
            </a:fld>
            <a:endParaRPr lang="en-US"/>
          </a:p>
        </p:txBody>
      </p:sp>
    </p:spTree>
    <p:extLst>
      <p:ext uri="{BB962C8B-B14F-4D97-AF65-F5344CB8AC3E}">
        <p14:creationId xmlns:p14="http://schemas.microsoft.com/office/powerpoint/2010/main" val="3692856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FE71D-A4C5-E3E1-C59A-12D5E81DD8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A04D56A-DA4D-5354-BB62-36A75BFF22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0CC1328-409B-C47C-009A-D25C3D5A57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416BCF-6E68-B408-3D49-168A3FA2F7E7}"/>
              </a:ext>
            </a:extLst>
          </p:cNvPr>
          <p:cNvSpPr>
            <a:spLocks noGrp="1"/>
          </p:cNvSpPr>
          <p:nvPr>
            <p:ph type="dt" sz="half" idx="10"/>
          </p:nvPr>
        </p:nvSpPr>
        <p:spPr/>
        <p:txBody>
          <a:bodyPr/>
          <a:lstStyle/>
          <a:p>
            <a:fld id="{D5368F74-6623-438E-9A9A-A801870824F0}" type="datetimeFigureOut">
              <a:rPr lang="en-US" smtClean="0"/>
              <a:t>11/18/2025</a:t>
            </a:fld>
            <a:endParaRPr lang="en-US"/>
          </a:p>
        </p:txBody>
      </p:sp>
      <p:sp>
        <p:nvSpPr>
          <p:cNvPr id="6" name="Footer Placeholder 5">
            <a:extLst>
              <a:ext uri="{FF2B5EF4-FFF2-40B4-BE49-F238E27FC236}">
                <a16:creationId xmlns:a16="http://schemas.microsoft.com/office/drawing/2014/main" id="{BE5131DF-CAB2-015F-D951-378AA9200D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7D6368-8A1D-15FD-335E-E307A688D0B5}"/>
              </a:ext>
            </a:extLst>
          </p:cNvPr>
          <p:cNvSpPr>
            <a:spLocks noGrp="1"/>
          </p:cNvSpPr>
          <p:nvPr>
            <p:ph type="sldNum" sz="quarter" idx="12"/>
          </p:nvPr>
        </p:nvSpPr>
        <p:spPr/>
        <p:txBody>
          <a:bodyPr/>
          <a:lstStyle/>
          <a:p>
            <a:fld id="{61020E2B-0F1E-4637-8144-B141F6DF96C6}" type="slidenum">
              <a:rPr lang="en-US" smtClean="0"/>
              <a:t>‹#›</a:t>
            </a:fld>
            <a:endParaRPr lang="en-US"/>
          </a:p>
        </p:txBody>
      </p:sp>
    </p:spTree>
    <p:extLst>
      <p:ext uri="{BB962C8B-B14F-4D97-AF65-F5344CB8AC3E}">
        <p14:creationId xmlns:p14="http://schemas.microsoft.com/office/powerpoint/2010/main" val="317116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33490-CAF2-1BE8-E332-CCA1C3BEEC7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4A51829-0A41-29B4-35B1-5024B3F48D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A72DA4-30B7-4BA9-0A62-20CE600311D2}"/>
              </a:ext>
            </a:extLst>
          </p:cNvPr>
          <p:cNvSpPr>
            <a:spLocks noGrp="1"/>
          </p:cNvSpPr>
          <p:nvPr>
            <p:ph type="dt" sz="half" idx="10"/>
          </p:nvPr>
        </p:nvSpPr>
        <p:spPr/>
        <p:txBody>
          <a:bodyPr/>
          <a:lstStyle/>
          <a:p>
            <a:fld id="{D5368F74-6623-438E-9A9A-A801870824F0}" type="datetimeFigureOut">
              <a:rPr lang="en-US" smtClean="0"/>
              <a:t>11/18/2025</a:t>
            </a:fld>
            <a:endParaRPr lang="en-US"/>
          </a:p>
        </p:txBody>
      </p:sp>
      <p:sp>
        <p:nvSpPr>
          <p:cNvPr id="5" name="Footer Placeholder 4">
            <a:extLst>
              <a:ext uri="{FF2B5EF4-FFF2-40B4-BE49-F238E27FC236}">
                <a16:creationId xmlns:a16="http://schemas.microsoft.com/office/drawing/2014/main" id="{3AEA1747-5954-BB7D-A5BC-86DEF7492F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23CF57-D48B-5309-DA24-172CB6D67699}"/>
              </a:ext>
            </a:extLst>
          </p:cNvPr>
          <p:cNvSpPr>
            <a:spLocks noGrp="1"/>
          </p:cNvSpPr>
          <p:nvPr>
            <p:ph type="sldNum" sz="quarter" idx="12"/>
          </p:nvPr>
        </p:nvSpPr>
        <p:spPr/>
        <p:txBody>
          <a:bodyPr/>
          <a:lstStyle/>
          <a:p>
            <a:fld id="{61020E2B-0F1E-4637-8144-B141F6DF96C6}" type="slidenum">
              <a:rPr lang="en-US" smtClean="0"/>
              <a:t>‹#›</a:t>
            </a:fld>
            <a:endParaRPr lang="en-US"/>
          </a:p>
        </p:txBody>
      </p:sp>
    </p:spTree>
    <p:extLst>
      <p:ext uri="{BB962C8B-B14F-4D97-AF65-F5344CB8AC3E}">
        <p14:creationId xmlns:p14="http://schemas.microsoft.com/office/powerpoint/2010/main" val="1363015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A07A56-92A7-72A6-012A-E5FD0DD735D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AD3086F-5857-70AB-3EC8-4F422CBE1A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669084-9C74-6D93-5DC9-B3F5A144584F}"/>
              </a:ext>
            </a:extLst>
          </p:cNvPr>
          <p:cNvSpPr>
            <a:spLocks noGrp="1"/>
          </p:cNvSpPr>
          <p:nvPr>
            <p:ph type="dt" sz="half" idx="10"/>
          </p:nvPr>
        </p:nvSpPr>
        <p:spPr/>
        <p:txBody>
          <a:bodyPr/>
          <a:lstStyle/>
          <a:p>
            <a:fld id="{D5368F74-6623-438E-9A9A-A801870824F0}" type="datetimeFigureOut">
              <a:rPr lang="en-US" smtClean="0"/>
              <a:t>11/18/2025</a:t>
            </a:fld>
            <a:endParaRPr lang="en-US"/>
          </a:p>
        </p:txBody>
      </p:sp>
      <p:sp>
        <p:nvSpPr>
          <p:cNvPr id="5" name="Footer Placeholder 4">
            <a:extLst>
              <a:ext uri="{FF2B5EF4-FFF2-40B4-BE49-F238E27FC236}">
                <a16:creationId xmlns:a16="http://schemas.microsoft.com/office/drawing/2014/main" id="{F1A39C8E-737E-5F3E-C6D4-BBD1F5AFB0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1FDFBD-DEBB-3D5D-9C91-463CA550B271}"/>
              </a:ext>
            </a:extLst>
          </p:cNvPr>
          <p:cNvSpPr>
            <a:spLocks noGrp="1"/>
          </p:cNvSpPr>
          <p:nvPr>
            <p:ph type="sldNum" sz="quarter" idx="12"/>
          </p:nvPr>
        </p:nvSpPr>
        <p:spPr/>
        <p:txBody>
          <a:bodyPr/>
          <a:lstStyle/>
          <a:p>
            <a:fld id="{61020E2B-0F1E-4637-8144-B141F6DF96C6}" type="slidenum">
              <a:rPr lang="en-US" smtClean="0"/>
              <a:t>‹#›</a:t>
            </a:fld>
            <a:endParaRPr lang="en-US"/>
          </a:p>
        </p:txBody>
      </p:sp>
    </p:spTree>
    <p:extLst>
      <p:ext uri="{BB962C8B-B14F-4D97-AF65-F5344CB8AC3E}">
        <p14:creationId xmlns:p14="http://schemas.microsoft.com/office/powerpoint/2010/main" val="2967291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 Slide - Lighthouse, Mountains, Full Logo, Title and Subtitle">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t="68772"/>
          <a:stretch/>
        </p:blipFill>
        <p:spPr>
          <a:xfrm>
            <a:off x="0" y="4716378"/>
            <a:ext cx="12192000" cy="2141621"/>
          </a:xfrm>
          <a:prstGeom prst="rect">
            <a:avLst/>
          </a:prstGeom>
        </p:spPr>
      </p:pic>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b="66784"/>
          <a:stretch/>
        </p:blipFill>
        <p:spPr>
          <a:xfrm>
            <a:off x="0" y="0"/>
            <a:ext cx="12192000" cy="2277979"/>
          </a:xfrm>
          <a:prstGeom prst="rect">
            <a:avLst/>
          </a:prstGeom>
        </p:spPr>
      </p:pic>
      <p:pic>
        <p:nvPicPr>
          <p:cNvPr id="24" name="Picture 23">
            <a:extLst>
              <a:ext uri="{FF2B5EF4-FFF2-40B4-BE49-F238E27FC236}">
                <a16:creationId xmlns:a16="http://schemas.microsoft.com/office/drawing/2014/main" id="{854721FC-AE4F-47E8-AF8D-F2ABF799D36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07401" y="5331820"/>
            <a:ext cx="3676650" cy="1311157"/>
          </a:xfrm>
          <a:prstGeom prst="rect">
            <a:avLst/>
          </a:prstGeom>
        </p:spPr>
      </p:pic>
      <p:sp>
        <p:nvSpPr>
          <p:cNvPr id="18" name="Title 1"/>
          <p:cNvSpPr>
            <a:spLocks noGrp="1"/>
          </p:cNvSpPr>
          <p:nvPr>
            <p:ph type="title"/>
          </p:nvPr>
        </p:nvSpPr>
        <p:spPr>
          <a:xfrm>
            <a:off x="6373371" y="3347412"/>
            <a:ext cx="5126263" cy="1061245"/>
          </a:xfrm>
        </p:spPr>
        <p:txBody>
          <a:bodyPr>
            <a:normAutofit/>
          </a:bodyPr>
          <a:lstStyle>
            <a:lvl1pPr algn="r">
              <a:defRPr sz="28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19" name="Subtitle 2"/>
          <p:cNvSpPr>
            <a:spLocks noGrp="1"/>
          </p:cNvSpPr>
          <p:nvPr>
            <p:ph type="subTitle" idx="1" hasCustomPrompt="1"/>
          </p:nvPr>
        </p:nvSpPr>
        <p:spPr>
          <a:xfrm>
            <a:off x="7010492" y="2928374"/>
            <a:ext cx="4489142" cy="614779"/>
          </a:xfrm>
        </p:spPr>
        <p:txBody>
          <a:bodyPr anchor="ctr">
            <a:normAutofit/>
          </a:bodyPr>
          <a:lstStyle>
            <a:lvl1pPr marL="0" indent="0" algn="r">
              <a:buNone/>
              <a:defRPr sz="200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Master subtitle style (date)</a:t>
            </a:r>
          </a:p>
        </p:txBody>
      </p:sp>
    </p:spTree>
    <p:extLst>
      <p:ext uri="{BB962C8B-B14F-4D97-AF65-F5344CB8AC3E}">
        <p14:creationId xmlns:p14="http://schemas.microsoft.com/office/powerpoint/2010/main" val="5354716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Content Slide - Title, Short Text, Logo, Bar">
    <p:spTree>
      <p:nvGrpSpPr>
        <p:cNvPr id="1" name=""/>
        <p:cNvGrpSpPr/>
        <p:nvPr/>
      </p:nvGrpSpPr>
      <p:grpSpPr>
        <a:xfrm>
          <a:off x="0" y="0"/>
          <a:ext cx="0" cy="0"/>
          <a:chOff x="0" y="0"/>
          <a:chExt cx="0" cy="0"/>
        </a:xfrm>
      </p:grpSpPr>
      <p:sp>
        <p:nvSpPr>
          <p:cNvPr id="7" name="Rectangle 6"/>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Content Placeholder 2"/>
          <p:cNvSpPr>
            <a:spLocks noGrp="1"/>
          </p:cNvSpPr>
          <p:nvPr>
            <p:ph idx="1" hasCustomPrompt="1"/>
          </p:nvPr>
        </p:nvSpPr>
        <p:spPr>
          <a:xfrm>
            <a:off x="838200" y="1228727"/>
            <a:ext cx="10515600" cy="5019673"/>
          </a:xfrm>
        </p:spPr>
        <p:txBody>
          <a:bodyPr>
            <a:normAutofit/>
          </a:bodyPr>
          <a:lstStyle>
            <a:lvl1pPr>
              <a:defRPr sz="2000">
                <a:solidFill>
                  <a:srgbClr val="778591"/>
                </a:solidFill>
                <a:latin typeface="Arial" panose="020B0604020202020204" pitchFamily="34" charset="0"/>
                <a:cs typeface="Arial" panose="020B0604020202020204" pitchFamily="34" charset="0"/>
              </a:defRPr>
            </a:lvl1pPr>
            <a:lvl2pPr>
              <a:defRPr sz="1800">
                <a:solidFill>
                  <a:srgbClr val="778591"/>
                </a:solidFill>
                <a:latin typeface="Arial" panose="020B0604020202020204" pitchFamily="34" charset="0"/>
                <a:cs typeface="Arial" panose="020B0604020202020204" pitchFamily="34" charset="0"/>
              </a:defRPr>
            </a:lvl2pPr>
            <a:lvl3pPr>
              <a:defRPr sz="1600">
                <a:solidFill>
                  <a:srgbClr val="778591"/>
                </a:solidFill>
                <a:latin typeface="Arial" panose="020B0604020202020204" pitchFamily="34" charset="0"/>
                <a:cs typeface="Arial" panose="020B0604020202020204" pitchFamily="34" charset="0"/>
              </a:defRPr>
            </a:lvl3pPr>
            <a:lvl4pPr>
              <a:defRPr sz="1400">
                <a:solidFill>
                  <a:srgbClr val="778591"/>
                </a:solidFill>
                <a:latin typeface="Arial" panose="020B0604020202020204" pitchFamily="34" charset="0"/>
                <a:cs typeface="Arial" panose="020B0604020202020204" pitchFamily="34" charset="0"/>
              </a:defRPr>
            </a:lvl4pPr>
            <a:lvl5pPr>
              <a:defRPr sz="1400">
                <a:solidFill>
                  <a:srgbClr val="778591"/>
                </a:solidFill>
                <a:latin typeface="Arial" panose="020B0604020202020204" pitchFamily="34" charset="0"/>
                <a:cs typeface="Arial" panose="020B0604020202020204" pitchFamily="34" charset="0"/>
              </a:defRPr>
            </a:lvl5pPr>
          </a:lstStyle>
          <a:p>
            <a:r>
              <a:rPr lang="en-US"/>
              <a:t>Text slide – small amount of copy</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pic>
        <p:nvPicPr>
          <p:cNvPr id="10"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7035" y="5916722"/>
            <a:ext cx="1856232" cy="663356"/>
          </a:xfrm>
          <a:prstGeom prst="rect">
            <a:avLst/>
          </a:prstGeom>
        </p:spPr>
      </p:pic>
    </p:spTree>
    <p:extLst>
      <p:ext uri="{BB962C8B-B14F-4D97-AF65-F5344CB8AC3E}">
        <p14:creationId xmlns:p14="http://schemas.microsoft.com/office/powerpoint/2010/main" val="36849092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Content Slide -no logo">
    <p:spTree>
      <p:nvGrpSpPr>
        <p:cNvPr id="1" name=""/>
        <p:cNvGrpSpPr/>
        <p:nvPr/>
      </p:nvGrpSpPr>
      <p:grpSpPr>
        <a:xfrm>
          <a:off x="0" y="0"/>
          <a:ext cx="0" cy="0"/>
          <a:chOff x="0" y="0"/>
          <a:chExt cx="0" cy="0"/>
        </a:xfrm>
      </p:grpSpPr>
      <p:sp>
        <p:nvSpPr>
          <p:cNvPr id="12" name="Rectangle 11"/>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Content Placeholder 2"/>
          <p:cNvSpPr>
            <a:spLocks noGrp="1"/>
          </p:cNvSpPr>
          <p:nvPr>
            <p:ph idx="1" hasCustomPrompt="1"/>
          </p:nvPr>
        </p:nvSpPr>
        <p:spPr>
          <a:xfrm>
            <a:off x="838200" y="1228727"/>
            <a:ext cx="10515600" cy="5019673"/>
          </a:xfrm>
        </p:spPr>
        <p:txBody>
          <a:bodyPr>
            <a:normAutofit/>
          </a:bodyPr>
          <a:lstStyle>
            <a:lvl1pPr>
              <a:defRPr sz="2000">
                <a:solidFill>
                  <a:srgbClr val="778591"/>
                </a:solidFill>
                <a:latin typeface="Arial" panose="020B0604020202020204" pitchFamily="34" charset="0"/>
                <a:cs typeface="Arial" panose="020B0604020202020204" pitchFamily="34" charset="0"/>
              </a:defRPr>
            </a:lvl1pPr>
            <a:lvl2pPr>
              <a:defRPr sz="1800">
                <a:solidFill>
                  <a:srgbClr val="778591"/>
                </a:solidFill>
                <a:latin typeface="Arial" panose="020B0604020202020204" pitchFamily="34" charset="0"/>
                <a:cs typeface="Arial" panose="020B0604020202020204" pitchFamily="34" charset="0"/>
              </a:defRPr>
            </a:lvl2pPr>
            <a:lvl3pPr>
              <a:defRPr sz="1600">
                <a:solidFill>
                  <a:srgbClr val="778591"/>
                </a:solidFill>
                <a:latin typeface="Arial" panose="020B0604020202020204" pitchFamily="34" charset="0"/>
                <a:cs typeface="Arial" panose="020B0604020202020204" pitchFamily="34" charset="0"/>
              </a:defRPr>
            </a:lvl3pPr>
            <a:lvl4pPr>
              <a:defRPr sz="1400">
                <a:solidFill>
                  <a:srgbClr val="778591"/>
                </a:solidFill>
                <a:latin typeface="Arial" panose="020B0604020202020204" pitchFamily="34" charset="0"/>
                <a:cs typeface="Arial" panose="020B0604020202020204" pitchFamily="34" charset="0"/>
              </a:defRPr>
            </a:lvl4pPr>
            <a:lvl5pPr>
              <a:defRPr sz="1400">
                <a:solidFill>
                  <a:srgbClr val="778591"/>
                </a:solidFill>
                <a:latin typeface="Arial" panose="020B0604020202020204" pitchFamily="34" charset="0"/>
                <a:cs typeface="Arial" panose="020B0604020202020204" pitchFamily="34" charset="0"/>
              </a:defRPr>
            </a:lvl5pPr>
          </a:lstStyle>
          <a:p>
            <a:pPr lvl="0"/>
            <a:r>
              <a:rPr lang="en-US"/>
              <a:t>Text slide – long amount of copy</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Tree>
    <p:extLst>
      <p:ext uri="{BB962C8B-B14F-4D97-AF65-F5344CB8AC3E}">
        <p14:creationId xmlns:p14="http://schemas.microsoft.com/office/powerpoint/2010/main" val="42095751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Slide -logo only">
    <p:spTree>
      <p:nvGrpSpPr>
        <p:cNvPr id="1" name=""/>
        <p:cNvGrpSpPr/>
        <p:nvPr/>
      </p:nvGrpSpPr>
      <p:grpSpPr>
        <a:xfrm>
          <a:off x="0" y="0"/>
          <a:ext cx="0" cy="0"/>
          <a:chOff x="0" y="0"/>
          <a:chExt cx="0" cy="0"/>
        </a:xfrm>
      </p:grpSpPr>
      <p:sp>
        <p:nvSpPr>
          <p:cNvPr id="11" name="Rectangle 10"/>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5" name="Chart Placeholder 4"/>
          <p:cNvSpPr>
            <a:spLocks noGrp="1"/>
          </p:cNvSpPr>
          <p:nvPr>
            <p:ph type="chart" sz="quarter" idx="13" hasCustomPrompt="1"/>
          </p:nvPr>
        </p:nvSpPr>
        <p:spPr>
          <a:xfrm>
            <a:off x="838200" y="1228727"/>
            <a:ext cx="10515600" cy="4174280"/>
          </a:xfrm>
        </p:spPr>
        <p:txBody>
          <a:bodyPr/>
          <a:lstStyle>
            <a:lvl1pPr>
              <a:defRPr>
                <a:solidFill>
                  <a:srgbClr val="778591"/>
                </a:solidFill>
              </a:defRPr>
            </a:lvl1pPr>
          </a:lstStyle>
          <a:p>
            <a:r>
              <a:rPr lang="en-US"/>
              <a:t>Small Chart</a:t>
            </a:r>
          </a:p>
        </p:txBody>
      </p:sp>
      <p:pic>
        <p:nvPicPr>
          <p:cNvPr id="7"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7035" y="5916722"/>
            <a:ext cx="1856232" cy="663356"/>
          </a:xfrm>
          <a:prstGeom prst="rect">
            <a:avLst/>
          </a:prstGeom>
        </p:spPr>
      </p:pic>
    </p:spTree>
    <p:extLst>
      <p:ext uri="{BB962C8B-B14F-4D97-AF65-F5344CB8AC3E}">
        <p14:creationId xmlns:p14="http://schemas.microsoft.com/office/powerpoint/2010/main" val="473169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Slide - Title, Large Chart, Bar">
    <p:spTree>
      <p:nvGrpSpPr>
        <p:cNvPr id="1" name=""/>
        <p:cNvGrpSpPr/>
        <p:nvPr/>
      </p:nvGrpSpPr>
      <p:grpSpPr>
        <a:xfrm>
          <a:off x="0" y="0"/>
          <a:ext cx="0" cy="0"/>
          <a:chOff x="0" y="0"/>
          <a:chExt cx="0" cy="0"/>
        </a:xfrm>
      </p:grpSpPr>
      <p:sp>
        <p:nvSpPr>
          <p:cNvPr id="11" name="Rectangle 10"/>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9" name="Chart Placeholder 4"/>
          <p:cNvSpPr>
            <a:spLocks noGrp="1"/>
          </p:cNvSpPr>
          <p:nvPr>
            <p:ph type="chart" sz="quarter" idx="13" hasCustomPrompt="1"/>
          </p:nvPr>
        </p:nvSpPr>
        <p:spPr>
          <a:xfrm>
            <a:off x="838200" y="1228726"/>
            <a:ext cx="10515600" cy="5172073"/>
          </a:xfrm>
        </p:spPr>
        <p:txBody>
          <a:bodyPr/>
          <a:lstStyle>
            <a:lvl1pPr>
              <a:defRPr>
                <a:solidFill>
                  <a:srgbClr val="778591"/>
                </a:solidFill>
              </a:defRPr>
            </a:lvl1pPr>
          </a:lstStyle>
          <a:p>
            <a:r>
              <a:rPr lang="en-US"/>
              <a:t>Large Chart</a:t>
            </a:r>
          </a:p>
        </p:txBody>
      </p:sp>
      <p:pic>
        <p:nvPicPr>
          <p:cNvPr id="7"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7035" y="5916722"/>
            <a:ext cx="1856232" cy="663356"/>
          </a:xfrm>
          <a:prstGeom prst="rect">
            <a:avLst/>
          </a:prstGeom>
        </p:spPr>
      </p:pic>
    </p:spTree>
    <p:extLst>
      <p:ext uri="{BB962C8B-B14F-4D97-AF65-F5344CB8AC3E}">
        <p14:creationId xmlns:p14="http://schemas.microsoft.com/office/powerpoint/2010/main" val="32711971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ntent Slide - Title, Small SmartArt, Logo, Bar">
    <p:spTree>
      <p:nvGrpSpPr>
        <p:cNvPr id="1" name=""/>
        <p:cNvGrpSpPr/>
        <p:nvPr/>
      </p:nvGrpSpPr>
      <p:grpSpPr>
        <a:xfrm>
          <a:off x="0" y="0"/>
          <a:ext cx="0" cy="0"/>
          <a:chOff x="0" y="0"/>
          <a:chExt cx="0" cy="0"/>
        </a:xfrm>
      </p:grpSpPr>
      <p:sp>
        <p:nvSpPr>
          <p:cNvPr id="8" name="SmartArt Placeholder 7"/>
          <p:cNvSpPr>
            <a:spLocks noGrp="1"/>
          </p:cNvSpPr>
          <p:nvPr>
            <p:ph type="dgm" sz="quarter" idx="15" hasCustomPrompt="1"/>
          </p:nvPr>
        </p:nvSpPr>
        <p:spPr>
          <a:xfrm>
            <a:off x="838200" y="1225550"/>
            <a:ext cx="10515600" cy="4189413"/>
          </a:xfrm>
        </p:spPr>
        <p:txBody>
          <a:bodyPr/>
          <a:lstStyle>
            <a:lvl1pPr>
              <a:defRPr>
                <a:solidFill>
                  <a:srgbClr val="728591"/>
                </a:solidFill>
              </a:defRPr>
            </a:lvl1pPr>
          </a:lstStyle>
          <a:p>
            <a:r>
              <a:rPr lang="en-US"/>
              <a:t>Small SmartArt Graphic</a:t>
            </a:r>
          </a:p>
        </p:txBody>
      </p:sp>
      <p:sp>
        <p:nvSpPr>
          <p:cNvPr id="11" name="Rectangle 10"/>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pic>
        <p:nvPicPr>
          <p:cNvPr id="7"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7035" y="5916722"/>
            <a:ext cx="1856232" cy="663356"/>
          </a:xfrm>
          <a:prstGeom prst="rect">
            <a:avLst/>
          </a:prstGeom>
        </p:spPr>
      </p:pic>
    </p:spTree>
    <p:extLst>
      <p:ext uri="{BB962C8B-B14F-4D97-AF65-F5344CB8AC3E}">
        <p14:creationId xmlns:p14="http://schemas.microsoft.com/office/powerpoint/2010/main" val="1108361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Slide - Title, Large SmartArt, Bar">
    <p:spTree>
      <p:nvGrpSpPr>
        <p:cNvPr id="1" name=""/>
        <p:cNvGrpSpPr/>
        <p:nvPr/>
      </p:nvGrpSpPr>
      <p:grpSpPr>
        <a:xfrm>
          <a:off x="0" y="0"/>
          <a:ext cx="0" cy="0"/>
          <a:chOff x="0" y="0"/>
          <a:chExt cx="0" cy="0"/>
        </a:xfrm>
      </p:grpSpPr>
      <p:sp>
        <p:nvSpPr>
          <p:cNvPr id="7" name="SmartArt Placeholder 6"/>
          <p:cNvSpPr>
            <a:spLocks noGrp="1"/>
          </p:cNvSpPr>
          <p:nvPr>
            <p:ph type="dgm" sz="quarter" idx="15" hasCustomPrompt="1"/>
          </p:nvPr>
        </p:nvSpPr>
        <p:spPr>
          <a:xfrm>
            <a:off x="838200" y="1228725"/>
            <a:ext cx="10515600" cy="5172075"/>
          </a:xfrm>
        </p:spPr>
        <p:txBody>
          <a:bodyPr/>
          <a:lstStyle>
            <a:lvl1pPr>
              <a:defRPr>
                <a:solidFill>
                  <a:srgbClr val="728591"/>
                </a:solidFill>
              </a:defRPr>
            </a:lvl1pPr>
          </a:lstStyle>
          <a:p>
            <a:r>
              <a:rPr lang="en-US"/>
              <a:t>Large SmartArt Graphic</a:t>
            </a:r>
          </a:p>
        </p:txBody>
      </p:sp>
      <p:sp>
        <p:nvSpPr>
          <p:cNvPr id="11" name="Rectangle 10"/>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pic>
        <p:nvPicPr>
          <p:cNvPr id="8"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7035" y="5916722"/>
            <a:ext cx="1856232" cy="663356"/>
          </a:xfrm>
          <a:prstGeom prst="rect">
            <a:avLst/>
          </a:prstGeom>
        </p:spPr>
      </p:pic>
    </p:spTree>
    <p:extLst>
      <p:ext uri="{BB962C8B-B14F-4D97-AF65-F5344CB8AC3E}">
        <p14:creationId xmlns:p14="http://schemas.microsoft.com/office/powerpoint/2010/main" val="16879097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mage Slide - Small Image, Title, Bar, Logo">
    <p:spTree>
      <p:nvGrpSpPr>
        <p:cNvPr id="1" name=""/>
        <p:cNvGrpSpPr/>
        <p:nvPr/>
      </p:nvGrpSpPr>
      <p:grpSpPr>
        <a:xfrm>
          <a:off x="0" y="0"/>
          <a:ext cx="0" cy="0"/>
          <a:chOff x="0" y="0"/>
          <a:chExt cx="0" cy="0"/>
        </a:xfrm>
      </p:grpSpPr>
      <p:sp>
        <p:nvSpPr>
          <p:cNvPr id="7" name="Rectangle 6"/>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4" name="Picture Placeholder 3"/>
          <p:cNvSpPr>
            <a:spLocks noGrp="1"/>
          </p:cNvSpPr>
          <p:nvPr>
            <p:ph type="pic" sz="quarter" idx="13" hasCustomPrompt="1"/>
          </p:nvPr>
        </p:nvSpPr>
        <p:spPr>
          <a:xfrm>
            <a:off x="838200" y="1228727"/>
            <a:ext cx="10515600" cy="4174280"/>
          </a:xfrm>
          <a:effectLst>
            <a:outerShdw blurRad="50800" dist="38100" dir="2700000" algn="tl" rotWithShape="0">
              <a:prstClr val="black">
                <a:alpha val="40000"/>
              </a:prstClr>
            </a:outerShdw>
          </a:effectLst>
        </p:spPr>
        <p:txBody>
          <a:bodyPr/>
          <a:lstStyle>
            <a:lvl1pPr>
              <a:defRPr>
                <a:solidFill>
                  <a:srgbClr val="778591"/>
                </a:solidFill>
              </a:defRPr>
            </a:lvl1pPr>
          </a:lstStyle>
          <a:p>
            <a:r>
              <a:rPr lang="en-US"/>
              <a:t>Small Image</a:t>
            </a:r>
          </a:p>
        </p:txBody>
      </p:sp>
      <p:pic>
        <p:nvPicPr>
          <p:cNvPr id="8"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7035" y="5916722"/>
            <a:ext cx="1856232" cy="663356"/>
          </a:xfrm>
          <a:prstGeom prst="rect">
            <a:avLst/>
          </a:prstGeom>
        </p:spPr>
      </p:pic>
    </p:spTree>
    <p:extLst>
      <p:ext uri="{BB962C8B-B14F-4D97-AF65-F5344CB8AC3E}">
        <p14:creationId xmlns:p14="http://schemas.microsoft.com/office/powerpoint/2010/main" val="20958150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and Content Slide - Small Image, Text, Title, Bar, Logo">
    <p:spTree>
      <p:nvGrpSpPr>
        <p:cNvPr id="1" name=""/>
        <p:cNvGrpSpPr/>
        <p:nvPr/>
      </p:nvGrpSpPr>
      <p:grpSpPr>
        <a:xfrm>
          <a:off x="0" y="0"/>
          <a:ext cx="0" cy="0"/>
          <a:chOff x="0" y="0"/>
          <a:chExt cx="0" cy="0"/>
        </a:xfrm>
      </p:grpSpPr>
      <p:sp>
        <p:nvSpPr>
          <p:cNvPr id="7" name="Rectangle 6"/>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4" name="Picture Placeholder 3"/>
          <p:cNvSpPr>
            <a:spLocks noGrp="1"/>
          </p:cNvSpPr>
          <p:nvPr>
            <p:ph type="pic" sz="quarter" idx="13" hasCustomPrompt="1"/>
          </p:nvPr>
        </p:nvSpPr>
        <p:spPr>
          <a:xfrm>
            <a:off x="186523" y="1775339"/>
            <a:ext cx="5157834" cy="3130208"/>
          </a:xfrm>
          <a:effectLst>
            <a:outerShdw blurRad="50800" dist="38100" dir="2700000" algn="tl" rotWithShape="0">
              <a:prstClr val="black">
                <a:alpha val="40000"/>
              </a:prstClr>
            </a:outerShdw>
          </a:effectLst>
        </p:spPr>
        <p:txBody>
          <a:bodyPr/>
          <a:lstStyle>
            <a:lvl1pPr>
              <a:defRPr>
                <a:solidFill>
                  <a:srgbClr val="778591"/>
                </a:solidFill>
              </a:defRPr>
            </a:lvl1pPr>
          </a:lstStyle>
          <a:p>
            <a:r>
              <a:rPr lang="en-US"/>
              <a:t>Small Image</a:t>
            </a:r>
          </a:p>
        </p:txBody>
      </p:sp>
      <p:sp>
        <p:nvSpPr>
          <p:cNvPr id="8" name="Content Placeholder 2"/>
          <p:cNvSpPr>
            <a:spLocks noGrp="1"/>
          </p:cNvSpPr>
          <p:nvPr>
            <p:ph idx="1" hasCustomPrompt="1"/>
          </p:nvPr>
        </p:nvSpPr>
        <p:spPr>
          <a:xfrm>
            <a:off x="5539666" y="1281613"/>
            <a:ext cx="6395158" cy="4201670"/>
          </a:xfrm>
        </p:spPr>
        <p:txBody>
          <a:bodyPr>
            <a:normAutofit/>
          </a:bodyPr>
          <a:lstStyle>
            <a:lvl1pPr>
              <a:defRPr sz="2000">
                <a:solidFill>
                  <a:srgbClr val="778591"/>
                </a:solidFill>
                <a:latin typeface="Arial" panose="020B0604020202020204" pitchFamily="34" charset="0"/>
                <a:cs typeface="Arial" panose="020B0604020202020204" pitchFamily="34" charset="0"/>
              </a:defRPr>
            </a:lvl1pPr>
            <a:lvl2pPr>
              <a:defRPr sz="1800">
                <a:solidFill>
                  <a:srgbClr val="778591"/>
                </a:solidFill>
                <a:latin typeface="Arial" panose="020B0604020202020204" pitchFamily="34" charset="0"/>
                <a:cs typeface="Arial" panose="020B0604020202020204" pitchFamily="34" charset="0"/>
              </a:defRPr>
            </a:lvl2pPr>
            <a:lvl3pPr>
              <a:defRPr sz="1600">
                <a:solidFill>
                  <a:srgbClr val="778591"/>
                </a:solidFill>
                <a:latin typeface="Arial" panose="020B0604020202020204" pitchFamily="34" charset="0"/>
                <a:cs typeface="Arial" panose="020B0604020202020204" pitchFamily="34" charset="0"/>
              </a:defRPr>
            </a:lvl3pPr>
            <a:lvl4pPr>
              <a:defRPr sz="1400">
                <a:solidFill>
                  <a:srgbClr val="778591"/>
                </a:solidFill>
                <a:latin typeface="Arial" panose="020B0604020202020204" pitchFamily="34" charset="0"/>
                <a:cs typeface="Arial" panose="020B0604020202020204" pitchFamily="34" charset="0"/>
              </a:defRPr>
            </a:lvl4pPr>
            <a:lvl5pPr>
              <a:defRPr sz="1400">
                <a:solidFill>
                  <a:srgbClr val="778591"/>
                </a:solidFill>
                <a:latin typeface="Arial" panose="020B0604020202020204" pitchFamily="34" charset="0"/>
                <a:cs typeface="Arial" panose="020B0604020202020204" pitchFamily="34" charset="0"/>
              </a:defRPr>
            </a:lvl5pPr>
          </a:lstStyle>
          <a:p>
            <a:r>
              <a:rPr lang="en-US"/>
              <a:t>Text slide – small amount of copy</a:t>
            </a:r>
          </a:p>
          <a:p>
            <a:pPr lvl="1"/>
            <a:r>
              <a:rPr lang="en-US"/>
              <a:t>Second level</a:t>
            </a:r>
          </a:p>
          <a:p>
            <a:pPr lvl="2"/>
            <a:r>
              <a:rPr lang="en-US"/>
              <a:t>Third level</a:t>
            </a:r>
          </a:p>
          <a:p>
            <a:pPr lvl="3"/>
            <a:r>
              <a:rPr lang="en-US"/>
              <a:t>Fourth level</a:t>
            </a:r>
          </a:p>
          <a:p>
            <a:pPr lvl="4"/>
            <a:r>
              <a:rPr lang="en-US"/>
              <a:t>Fifth level</a:t>
            </a:r>
          </a:p>
        </p:txBody>
      </p:sp>
      <p:pic>
        <p:nvPicPr>
          <p:cNvPr id="9"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7035" y="5916722"/>
            <a:ext cx="1856232" cy="663356"/>
          </a:xfrm>
          <a:prstGeom prst="rect">
            <a:avLst/>
          </a:prstGeom>
        </p:spPr>
      </p:pic>
    </p:spTree>
    <p:extLst>
      <p:ext uri="{BB962C8B-B14F-4D97-AF65-F5344CB8AC3E}">
        <p14:creationId xmlns:p14="http://schemas.microsoft.com/office/powerpoint/2010/main" val="29015520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mage and Content Slide 2 - Small Image, Text, Title, Bar, Logo">
    <p:spTree>
      <p:nvGrpSpPr>
        <p:cNvPr id="1" name=""/>
        <p:cNvGrpSpPr/>
        <p:nvPr/>
      </p:nvGrpSpPr>
      <p:grpSpPr>
        <a:xfrm>
          <a:off x="0" y="0"/>
          <a:ext cx="0" cy="0"/>
          <a:chOff x="0" y="0"/>
          <a:chExt cx="0" cy="0"/>
        </a:xfrm>
      </p:grpSpPr>
      <p:sp>
        <p:nvSpPr>
          <p:cNvPr id="7" name="Rectangle 6"/>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4" name="Picture Placeholder 3"/>
          <p:cNvSpPr>
            <a:spLocks noGrp="1"/>
          </p:cNvSpPr>
          <p:nvPr>
            <p:ph type="pic" sz="quarter" idx="13" hasCustomPrompt="1"/>
          </p:nvPr>
        </p:nvSpPr>
        <p:spPr>
          <a:xfrm>
            <a:off x="6776990" y="1896631"/>
            <a:ext cx="5157834" cy="3130208"/>
          </a:xfrm>
          <a:effectLst>
            <a:outerShdw blurRad="50800" dist="38100" dir="2700000" algn="tl" rotWithShape="0">
              <a:prstClr val="black">
                <a:alpha val="40000"/>
              </a:prstClr>
            </a:outerShdw>
          </a:effectLst>
        </p:spPr>
        <p:txBody>
          <a:bodyPr/>
          <a:lstStyle>
            <a:lvl1pPr>
              <a:defRPr>
                <a:solidFill>
                  <a:srgbClr val="778591"/>
                </a:solidFill>
              </a:defRPr>
            </a:lvl1pPr>
          </a:lstStyle>
          <a:p>
            <a:r>
              <a:rPr lang="en-US"/>
              <a:t>Small Image</a:t>
            </a:r>
          </a:p>
        </p:txBody>
      </p:sp>
      <p:sp>
        <p:nvSpPr>
          <p:cNvPr id="8" name="Content Placeholder 2"/>
          <p:cNvSpPr>
            <a:spLocks noGrp="1"/>
          </p:cNvSpPr>
          <p:nvPr>
            <p:ph idx="1" hasCustomPrompt="1"/>
          </p:nvPr>
        </p:nvSpPr>
        <p:spPr>
          <a:xfrm>
            <a:off x="177553" y="1360900"/>
            <a:ext cx="6395158" cy="4201670"/>
          </a:xfrm>
        </p:spPr>
        <p:txBody>
          <a:bodyPr>
            <a:normAutofit/>
          </a:bodyPr>
          <a:lstStyle>
            <a:lvl1pPr>
              <a:defRPr sz="2000">
                <a:solidFill>
                  <a:srgbClr val="778591"/>
                </a:solidFill>
                <a:latin typeface="Arial" panose="020B0604020202020204" pitchFamily="34" charset="0"/>
                <a:cs typeface="Arial" panose="020B0604020202020204" pitchFamily="34" charset="0"/>
              </a:defRPr>
            </a:lvl1pPr>
            <a:lvl2pPr>
              <a:defRPr sz="1800">
                <a:solidFill>
                  <a:srgbClr val="778591"/>
                </a:solidFill>
                <a:latin typeface="Arial" panose="020B0604020202020204" pitchFamily="34" charset="0"/>
                <a:cs typeface="Arial" panose="020B0604020202020204" pitchFamily="34" charset="0"/>
              </a:defRPr>
            </a:lvl2pPr>
            <a:lvl3pPr>
              <a:defRPr sz="1600">
                <a:solidFill>
                  <a:srgbClr val="778591"/>
                </a:solidFill>
                <a:latin typeface="Arial" panose="020B0604020202020204" pitchFamily="34" charset="0"/>
                <a:cs typeface="Arial" panose="020B0604020202020204" pitchFamily="34" charset="0"/>
              </a:defRPr>
            </a:lvl3pPr>
            <a:lvl4pPr>
              <a:defRPr sz="1400">
                <a:solidFill>
                  <a:srgbClr val="778591"/>
                </a:solidFill>
                <a:latin typeface="Arial" panose="020B0604020202020204" pitchFamily="34" charset="0"/>
                <a:cs typeface="Arial" panose="020B0604020202020204" pitchFamily="34" charset="0"/>
              </a:defRPr>
            </a:lvl4pPr>
            <a:lvl5pPr>
              <a:defRPr sz="1400">
                <a:solidFill>
                  <a:srgbClr val="778591"/>
                </a:solidFill>
                <a:latin typeface="Arial" panose="020B0604020202020204" pitchFamily="34" charset="0"/>
                <a:cs typeface="Arial" panose="020B0604020202020204" pitchFamily="34" charset="0"/>
              </a:defRPr>
            </a:lvl5pPr>
          </a:lstStyle>
          <a:p>
            <a:r>
              <a:rPr lang="en-US"/>
              <a:t>Text slide – small amount of copy</a:t>
            </a:r>
          </a:p>
          <a:p>
            <a:pPr lvl="1"/>
            <a:r>
              <a:rPr lang="en-US"/>
              <a:t>Second level</a:t>
            </a:r>
          </a:p>
          <a:p>
            <a:pPr lvl="2"/>
            <a:r>
              <a:rPr lang="en-US"/>
              <a:t>Third level</a:t>
            </a:r>
          </a:p>
          <a:p>
            <a:pPr lvl="3"/>
            <a:r>
              <a:rPr lang="en-US"/>
              <a:t>Fourth level</a:t>
            </a:r>
          </a:p>
          <a:p>
            <a:pPr lvl="4"/>
            <a:r>
              <a:rPr lang="en-US"/>
              <a:t>Fifth level</a:t>
            </a:r>
          </a:p>
        </p:txBody>
      </p:sp>
      <p:pic>
        <p:nvPicPr>
          <p:cNvPr id="9"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7035" y="5916722"/>
            <a:ext cx="1856232" cy="663356"/>
          </a:xfrm>
          <a:prstGeom prst="rect">
            <a:avLst/>
          </a:prstGeom>
        </p:spPr>
      </p:pic>
    </p:spTree>
    <p:extLst>
      <p:ext uri="{BB962C8B-B14F-4D97-AF65-F5344CB8AC3E}">
        <p14:creationId xmlns:p14="http://schemas.microsoft.com/office/powerpoint/2010/main" val="39618614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mage Slide - Medium Image, Title, Bar">
    <p:spTree>
      <p:nvGrpSpPr>
        <p:cNvPr id="1" name=""/>
        <p:cNvGrpSpPr/>
        <p:nvPr/>
      </p:nvGrpSpPr>
      <p:grpSpPr>
        <a:xfrm>
          <a:off x="0" y="0"/>
          <a:ext cx="0" cy="0"/>
          <a:chOff x="0" y="0"/>
          <a:chExt cx="0" cy="0"/>
        </a:xfrm>
      </p:grpSpPr>
      <p:sp>
        <p:nvSpPr>
          <p:cNvPr id="7" name="Rectangle 6"/>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4" name="Picture Placeholder 3"/>
          <p:cNvSpPr>
            <a:spLocks noGrp="1"/>
          </p:cNvSpPr>
          <p:nvPr>
            <p:ph type="pic" sz="quarter" idx="13" hasCustomPrompt="1"/>
          </p:nvPr>
        </p:nvSpPr>
        <p:spPr>
          <a:xfrm>
            <a:off x="838200" y="1228726"/>
            <a:ext cx="10515600" cy="5191123"/>
          </a:xfrm>
          <a:effectLst>
            <a:outerShdw blurRad="50800" dist="38100" dir="2700000" algn="tl" rotWithShape="0">
              <a:prstClr val="black">
                <a:alpha val="40000"/>
              </a:prstClr>
            </a:outerShdw>
          </a:effectLst>
        </p:spPr>
        <p:txBody>
          <a:bodyPr/>
          <a:lstStyle>
            <a:lvl1pPr>
              <a:defRPr>
                <a:solidFill>
                  <a:srgbClr val="778591"/>
                </a:solidFill>
              </a:defRPr>
            </a:lvl1pPr>
          </a:lstStyle>
          <a:p>
            <a:r>
              <a:rPr lang="en-US"/>
              <a:t>Medium Image</a:t>
            </a:r>
          </a:p>
        </p:txBody>
      </p:sp>
      <p:pic>
        <p:nvPicPr>
          <p:cNvPr id="8"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7035" y="5916722"/>
            <a:ext cx="1856232" cy="663356"/>
          </a:xfrm>
          <a:prstGeom prst="rect">
            <a:avLst/>
          </a:prstGeom>
        </p:spPr>
      </p:pic>
    </p:spTree>
    <p:extLst>
      <p:ext uri="{BB962C8B-B14F-4D97-AF65-F5344CB8AC3E}">
        <p14:creationId xmlns:p14="http://schemas.microsoft.com/office/powerpoint/2010/main" val="39498778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mage and Content Slide - Medium Image, Text, Title, Bar">
    <p:spTree>
      <p:nvGrpSpPr>
        <p:cNvPr id="1" name=""/>
        <p:cNvGrpSpPr/>
        <p:nvPr/>
      </p:nvGrpSpPr>
      <p:grpSpPr>
        <a:xfrm>
          <a:off x="0" y="0"/>
          <a:ext cx="0" cy="0"/>
          <a:chOff x="0" y="0"/>
          <a:chExt cx="0" cy="0"/>
        </a:xfrm>
      </p:grpSpPr>
      <p:sp>
        <p:nvSpPr>
          <p:cNvPr id="7" name="Rectangle 6"/>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4" name="Picture Placeholder 3"/>
          <p:cNvSpPr>
            <a:spLocks noGrp="1"/>
          </p:cNvSpPr>
          <p:nvPr>
            <p:ph type="pic" sz="quarter" idx="13" hasCustomPrompt="1"/>
          </p:nvPr>
        </p:nvSpPr>
        <p:spPr>
          <a:xfrm>
            <a:off x="208718" y="1290869"/>
            <a:ext cx="4975842" cy="5127686"/>
          </a:xfrm>
          <a:effectLst>
            <a:outerShdw blurRad="50800" dist="38100" dir="2700000" algn="tl" rotWithShape="0">
              <a:prstClr val="black">
                <a:alpha val="40000"/>
              </a:prstClr>
            </a:outerShdw>
          </a:effectLst>
        </p:spPr>
        <p:txBody>
          <a:bodyPr/>
          <a:lstStyle>
            <a:lvl1pPr>
              <a:defRPr>
                <a:solidFill>
                  <a:srgbClr val="778591"/>
                </a:solidFill>
              </a:defRPr>
            </a:lvl1pPr>
          </a:lstStyle>
          <a:p>
            <a:r>
              <a:rPr lang="en-US"/>
              <a:t>Medium Image</a:t>
            </a:r>
          </a:p>
        </p:txBody>
      </p:sp>
      <p:sp>
        <p:nvSpPr>
          <p:cNvPr id="8" name="Content Placeholder 2"/>
          <p:cNvSpPr>
            <a:spLocks noGrp="1"/>
          </p:cNvSpPr>
          <p:nvPr>
            <p:ph idx="1" hasCustomPrompt="1"/>
          </p:nvPr>
        </p:nvSpPr>
        <p:spPr>
          <a:xfrm>
            <a:off x="5370990" y="1290987"/>
            <a:ext cx="6688121" cy="5127568"/>
          </a:xfrm>
        </p:spPr>
        <p:txBody>
          <a:bodyPr>
            <a:normAutofit/>
          </a:bodyPr>
          <a:lstStyle>
            <a:lvl1pPr>
              <a:defRPr sz="2000" baseline="0">
                <a:solidFill>
                  <a:srgbClr val="778591"/>
                </a:solidFill>
                <a:latin typeface="Arial" panose="020B0604020202020204" pitchFamily="34" charset="0"/>
                <a:cs typeface="Arial" panose="020B0604020202020204" pitchFamily="34" charset="0"/>
              </a:defRPr>
            </a:lvl1pPr>
            <a:lvl2pPr>
              <a:defRPr sz="1800">
                <a:solidFill>
                  <a:srgbClr val="778591"/>
                </a:solidFill>
                <a:latin typeface="Arial" panose="020B0604020202020204" pitchFamily="34" charset="0"/>
                <a:cs typeface="Arial" panose="020B0604020202020204" pitchFamily="34" charset="0"/>
              </a:defRPr>
            </a:lvl2pPr>
            <a:lvl3pPr>
              <a:defRPr sz="1600">
                <a:solidFill>
                  <a:srgbClr val="778591"/>
                </a:solidFill>
                <a:latin typeface="Arial" panose="020B0604020202020204" pitchFamily="34" charset="0"/>
                <a:cs typeface="Arial" panose="020B0604020202020204" pitchFamily="34" charset="0"/>
              </a:defRPr>
            </a:lvl3pPr>
            <a:lvl4pPr>
              <a:defRPr sz="1400">
                <a:solidFill>
                  <a:srgbClr val="778591"/>
                </a:solidFill>
                <a:latin typeface="Arial" panose="020B0604020202020204" pitchFamily="34" charset="0"/>
                <a:cs typeface="Arial" panose="020B0604020202020204" pitchFamily="34" charset="0"/>
              </a:defRPr>
            </a:lvl4pPr>
            <a:lvl5pPr>
              <a:defRPr sz="1400">
                <a:solidFill>
                  <a:srgbClr val="778591"/>
                </a:solidFill>
                <a:latin typeface="Arial" panose="020B0604020202020204" pitchFamily="34" charset="0"/>
                <a:cs typeface="Arial" panose="020B0604020202020204" pitchFamily="34" charset="0"/>
              </a:defRPr>
            </a:lvl5pPr>
          </a:lstStyle>
          <a:p>
            <a:r>
              <a:rPr lang="en-US"/>
              <a:t>Text slide – medium amount of copy</a:t>
            </a:r>
          </a:p>
          <a:p>
            <a:pPr lvl="1"/>
            <a:r>
              <a:rPr lang="en-US"/>
              <a:t>Second level</a:t>
            </a:r>
          </a:p>
          <a:p>
            <a:pPr lvl="2"/>
            <a:r>
              <a:rPr lang="en-US"/>
              <a:t>Third level</a:t>
            </a:r>
          </a:p>
          <a:p>
            <a:pPr lvl="3"/>
            <a:r>
              <a:rPr lang="en-US"/>
              <a:t>Fourth level</a:t>
            </a:r>
          </a:p>
          <a:p>
            <a:pPr lvl="4"/>
            <a:r>
              <a:rPr lang="en-US"/>
              <a:t>Fifth level</a:t>
            </a:r>
          </a:p>
        </p:txBody>
      </p:sp>
      <p:pic>
        <p:nvPicPr>
          <p:cNvPr id="9"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7035" y="5916722"/>
            <a:ext cx="1856232" cy="663356"/>
          </a:xfrm>
          <a:prstGeom prst="rect">
            <a:avLst/>
          </a:prstGeom>
        </p:spPr>
      </p:pic>
    </p:spTree>
    <p:extLst>
      <p:ext uri="{BB962C8B-B14F-4D97-AF65-F5344CB8AC3E}">
        <p14:creationId xmlns:p14="http://schemas.microsoft.com/office/powerpoint/2010/main" val="26974593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mage and Content Slide 2 - Medium Image, Text, Title, Bar">
    <p:spTree>
      <p:nvGrpSpPr>
        <p:cNvPr id="1" name=""/>
        <p:cNvGrpSpPr/>
        <p:nvPr/>
      </p:nvGrpSpPr>
      <p:grpSpPr>
        <a:xfrm>
          <a:off x="0" y="0"/>
          <a:ext cx="0" cy="0"/>
          <a:chOff x="0" y="0"/>
          <a:chExt cx="0" cy="0"/>
        </a:xfrm>
      </p:grpSpPr>
      <p:sp>
        <p:nvSpPr>
          <p:cNvPr id="7" name="Rectangle 6"/>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4" name="Picture Placeholder 3"/>
          <p:cNvSpPr>
            <a:spLocks noGrp="1"/>
          </p:cNvSpPr>
          <p:nvPr>
            <p:ph type="pic" sz="quarter" idx="13" hasCustomPrompt="1"/>
          </p:nvPr>
        </p:nvSpPr>
        <p:spPr>
          <a:xfrm>
            <a:off x="7035646" y="1311318"/>
            <a:ext cx="4975842" cy="5127686"/>
          </a:xfrm>
          <a:effectLst>
            <a:outerShdw blurRad="50800" dist="38100" dir="2700000" algn="tl" rotWithShape="0">
              <a:prstClr val="black">
                <a:alpha val="40000"/>
              </a:prstClr>
            </a:outerShdw>
          </a:effectLst>
        </p:spPr>
        <p:txBody>
          <a:bodyPr/>
          <a:lstStyle>
            <a:lvl1pPr>
              <a:defRPr>
                <a:solidFill>
                  <a:srgbClr val="778591"/>
                </a:solidFill>
              </a:defRPr>
            </a:lvl1pPr>
          </a:lstStyle>
          <a:p>
            <a:r>
              <a:rPr lang="en-US"/>
              <a:t>Medium Image</a:t>
            </a:r>
          </a:p>
        </p:txBody>
      </p:sp>
      <p:sp>
        <p:nvSpPr>
          <p:cNvPr id="8" name="Content Placeholder 2"/>
          <p:cNvSpPr>
            <a:spLocks noGrp="1"/>
          </p:cNvSpPr>
          <p:nvPr>
            <p:ph idx="1" hasCustomPrompt="1"/>
          </p:nvPr>
        </p:nvSpPr>
        <p:spPr>
          <a:xfrm>
            <a:off x="177553" y="1311318"/>
            <a:ext cx="6688121" cy="5127568"/>
          </a:xfrm>
        </p:spPr>
        <p:txBody>
          <a:bodyPr>
            <a:normAutofit/>
          </a:bodyPr>
          <a:lstStyle>
            <a:lvl1pPr>
              <a:defRPr sz="2000" baseline="0">
                <a:solidFill>
                  <a:srgbClr val="778591"/>
                </a:solidFill>
                <a:latin typeface="Arial" panose="020B0604020202020204" pitchFamily="34" charset="0"/>
                <a:cs typeface="Arial" panose="020B0604020202020204" pitchFamily="34" charset="0"/>
              </a:defRPr>
            </a:lvl1pPr>
            <a:lvl2pPr>
              <a:defRPr sz="1800">
                <a:solidFill>
                  <a:srgbClr val="778591"/>
                </a:solidFill>
                <a:latin typeface="Arial" panose="020B0604020202020204" pitchFamily="34" charset="0"/>
                <a:cs typeface="Arial" panose="020B0604020202020204" pitchFamily="34" charset="0"/>
              </a:defRPr>
            </a:lvl2pPr>
            <a:lvl3pPr>
              <a:defRPr sz="1600">
                <a:solidFill>
                  <a:srgbClr val="778591"/>
                </a:solidFill>
                <a:latin typeface="Arial" panose="020B0604020202020204" pitchFamily="34" charset="0"/>
                <a:cs typeface="Arial" panose="020B0604020202020204" pitchFamily="34" charset="0"/>
              </a:defRPr>
            </a:lvl3pPr>
            <a:lvl4pPr>
              <a:defRPr sz="1400">
                <a:solidFill>
                  <a:srgbClr val="778591"/>
                </a:solidFill>
                <a:latin typeface="Arial" panose="020B0604020202020204" pitchFamily="34" charset="0"/>
                <a:cs typeface="Arial" panose="020B0604020202020204" pitchFamily="34" charset="0"/>
              </a:defRPr>
            </a:lvl4pPr>
            <a:lvl5pPr>
              <a:defRPr sz="1400">
                <a:solidFill>
                  <a:srgbClr val="778591"/>
                </a:solidFill>
                <a:latin typeface="Arial" panose="020B0604020202020204" pitchFamily="34" charset="0"/>
                <a:cs typeface="Arial" panose="020B0604020202020204" pitchFamily="34" charset="0"/>
              </a:defRPr>
            </a:lvl5pPr>
          </a:lstStyle>
          <a:p>
            <a:r>
              <a:rPr lang="en-US"/>
              <a:t>Text slide – medium amount of copy</a:t>
            </a:r>
          </a:p>
          <a:p>
            <a:pPr lvl="1"/>
            <a:r>
              <a:rPr lang="en-US"/>
              <a:t>Second level</a:t>
            </a:r>
          </a:p>
          <a:p>
            <a:pPr lvl="2"/>
            <a:r>
              <a:rPr lang="en-US"/>
              <a:t>Third level</a:t>
            </a:r>
          </a:p>
          <a:p>
            <a:pPr lvl="3"/>
            <a:r>
              <a:rPr lang="en-US"/>
              <a:t>Fourth level</a:t>
            </a:r>
          </a:p>
          <a:p>
            <a:pPr lvl="4"/>
            <a:r>
              <a:rPr lang="en-US"/>
              <a:t>Fifth level</a:t>
            </a:r>
          </a:p>
        </p:txBody>
      </p:sp>
      <p:pic>
        <p:nvPicPr>
          <p:cNvPr id="9"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7035" y="5916722"/>
            <a:ext cx="1856232" cy="663356"/>
          </a:xfrm>
          <a:prstGeom prst="rect">
            <a:avLst/>
          </a:prstGeom>
        </p:spPr>
      </p:pic>
    </p:spTree>
    <p:extLst>
      <p:ext uri="{BB962C8B-B14F-4D97-AF65-F5344CB8AC3E}">
        <p14:creationId xmlns:p14="http://schemas.microsoft.com/office/powerpoint/2010/main" val="37873107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mage Slide - Large Image, Title">
    <p:spTree>
      <p:nvGrpSpPr>
        <p:cNvPr id="1" name=""/>
        <p:cNvGrpSpPr/>
        <p:nvPr/>
      </p:nvGrpSpPr>
      <p:grpSpPr>
        <a:xfrm>
          <a:off x="0" y="0"/>
          <a:ext cx="0" cy="0"/>
          <a:chOff x="0" y="0"/>
          <a:chExt cx="0" cy="0"/>
        </a:xfrm>
      </p:grpSpPr>
      <p:sp>
        <p:nvSpPr>
          <p:cNvPr id="6" name="Slide Number Placeholder 5"/>
          <p:cNvSpPr txBox="1">
            <a:spLocks/>
          </p:cNvSpPr>
          <p:nvPr userDrawn="1"/>
        </p:nvSpPr>
        <p:spPr>
          <a:xfrm>
            <a:off x="104775" y="6650830"/>
            <a:ext cx="2743200" cy="138112"/>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1F27F3A-B3E9-41ED-AF8F-A365F10BB65F}" type="slidenum">
              <a:rPr lang="en-US" smtClean="0"/>
              <a:pPr/>
              <a:t>‹#›</a:t>
            </a:fld>
            <a:endParaRPr lang="en-US"/>
          </a:p>
        </p:txBody>
      </p:sp>
      <p:sp>
        <p:nvSpPr>
          <p:cNvPr id="8" name="Picture Placeholder 3"/>
          <p:cNvSpPr>
            <a:spLocks noGrp="1"/>
          </p:cNvSpPr>
          <p:nvPr>
            <p:ph type="pic" sz="quarter" idx="13" hasCustomPrompt="1"/>
          </p:nvPr>
        </p:nvSpPr>
        <p:spPr>
          <a:xfrm>
            <a:off x="838200" y="1228726"/>
            <a:ext cx="10515600" cy="5560216"/>
          </a:xfrm>
          <a:effectLst>
            <a:outerShdw blurRad="50800" dist="38100" dir="2700000" algn="tl" rotWithShape="0">
              <a:prstClr val="black">
                <a:alpha val="40000"/>
              </a:prstClr>
            </a:outerShdw>
          </a:effectLst>
        </p:spPr>
        <p:txBody>
          <a:bodyPr/>
          <a:lstStyle>
            <a:lvl1pPr>
              <a:defRPr>
                <a:solidFill>
                  <a:srgbClr val="778591"/>
                </a:solidFill>
              </a:defRPr>
            </a:lvl1pPr>
          </a:lstStyle>
          <a:p>
            <a:r>
              <a:rPr lang="en-US"/>
              <a:t>Large Image</a:t>
            </a:r>
          </a:p>
        </p:txBody>
      </p:sp>
      <p:sp>
        <p:nvSpPr>
          <p:cNvPr id="5"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pic>
        <p:nvPicPr>
          <p:cNvPr id="7"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7035" y="5916722"/>
            <a:ext cx="1856232" cy="663356"/>
          </a:xfrm>
          <a:prstGeom prst="rect">
            <a:avLst/>
          </a:prstGeom>
        </p:spPr>
      </p:pic>
    </p:spTree>
    <p:extLst>
      <p:ext uri="{BB962C8B-B14F-4D97-AF65-F5344CB8AC3E}">
        <p14:creationId xmlns:p14="http://schemas.microsoft.com/office/powerpoint/2010/main" val="29806020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Divider Slide - Logo, Bar, No Image">
    <p:spTree>
      <p:nvGrpSpPr>
        <p:cNvPr id="1" name=""/>
        <p:cNvGrpSpPr/>
        <p:nvPr/>
      </p:nvGrpSpPr>
      <p:grpSpPr>
        <a:xfrm>
          <a:off x="0" y="0"/>
          <a:ext cx="0" cy="0"/>
          <a:chOff x="0" y="0"/>
          <a:chExt cx="0" cy="0"/>
        </a:xfrm>
      </p:grpSpPr>
      <p:sp>
        <p:nvSpPr>
          <p:cNvPr id="11" name="Rectangle 10"/>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7" name="Rectangle 6"/>
          <p:cNvSpPr/>
          <p:nvPr userDrawn="1"/>
        </p:nvSpPr>
        <p:spPr>
          <a:xfrm>
            <a:off x="0" y="609998"/>
            <a:ext cx="12192000" cy="894952"/>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 name="Title 1"/>
          <p:cNvSpPr>
            <a:spLocks noGrp="1"/>
          </p:cNvSpPr>
          <p:nvPr>
            <p:ph type="ctrTitle" hasCustomPrompt="1"/>
          </p:nvPr>
        </p:nvSpPr>
        <p:spPr>
          <a:xfrm>
            <a:off x="190500" y="609998"/>
            <a:ext cx="11811000" cy="894952"/>
          </a:xfrm>
        </p:spPr>
        <p:txBody>
          <a:bodyPr anchor="ctr">
            <a:normAutofit/>
          </a:bodyPr>
          <a:lstStyle>
            <a:lvl1pPr algn="l">
              <a:defRPr sz="2800" i="1" baseline="0">
                <a:solidFill>
                  <a:schemeClr val="bg1"/>
                </a:solidFill>
                <a:latin typeface="Times New Roman" panose="02020603050405020304" pitchFamily="18" charset="0"/>
                <a:cs typeface="Times New Roman" panose="02020603050405020304" pitchFamily="18" charset="0"/>
              </a:defRPr>
            </a:lvl1pPr>
          </a:lstStyle>
          <a:p>
            <a:r>
              <a:rPr lang="en-US"/>
              <a:t>Section Divider No Image</a:t>
            </a:r>
          </a:p>
        </p:txBody>
      </p:sp>
      <p:pic>
        <p:nvPicPr>
          <p:cNvPr id="8"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7035" y="5916722"/>
            <a:ext cx="1856232" cy="663356"/>
          </a:xfrm>
          <a:prstGeom prst="rect">
            <a:avLst/>
          </a:prstGeom>
        </p:spPr>
      </p:pic>
    </p:spTree>
    <p:extLst>
      <p:ext uri="{BB962C8B-B14F-4D97-AF65-F5344CB8AC3E}">
        <p14:creationId xmlns:p14="http://schemas.microsoft.com/office/powerpoint/2010/main" val="8422298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Divider Slide - Logo, Bar, Image">
    <p:spTree>
      <p:nvGrpSpPr>
        <p:cNvPr id="1" name=""/>
        <p:cNvGrpSpPr/>
        <p:nvPr/>
      </p:nvGrpSpPr>
      <p:grpSpPr>
        <a:xfrm>
          <a:off x="0" y="0"/>
          <a:ext cx="0" cy="0"/>
          <a:chOff x="0" y="0"/>
          <a:chExt cx="0" cy="0"/>
        </a:xfrm>
      </p:grpSpPr>
      <p:sp>
        <p:nvSpPr>
          <p:cNvPr id="12" name="Rectangle 11"/>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7" name="Rectangle 6"/>
          <p:cNvSpPr/>
          <p:nvPr userDrawn="1"/>
        </p:nvSpPr>
        <p:spPr>
          <a:xfrm>
            <a:off x="0" y="609998"/>
            <a:ext cx="12192000" cy="894952"/>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 name="Title 1"/>
          <p:cNvSpPr>
            <a:spLocks noGrp="1"/>
          </p:cNvSpPr>
          <p:nvPr>
            <p:ph type="ctrTitle" hasCustomPrompt="1"/>
          </p:nvPr>
        </p:nvSpPr>
        <p:spPr>
          <a:xfrm>
            <a:off x="190500" y="609998"/>
            <a:ext cx="11811000" cy="894952"/>
          </a:xfrm>
        </p:spPr>
        <p:txBody>
          <a:bodyPr anchor="ctr">
            <a:normAutofit/>
          </a:bodyPr>
          <a:lstStyle>
            <a:lvl1pPr algn="l">
              <a:defRPr sz="2800" i="1">
                <a:solidFill>
                  <a:schemeClr val="bg1"/>
                </a:solidFill>
                <a:latin typeface="Times New Roman" panose="02020603050405020304" pitchFamily="18" charset="0"/>
                <a:cs typeface="Times New Roman" panose="02020603050405020304" pitchFamily="18" charset="0"/>
              </a:defRPr>
            </a:lvl1pPr>
          </a:lstStyle>
          <a:p>
            <a:r>
              <a:rPr lang="en-US"/>
              <a:t>Section Divider Image</a:t>
            </a:r>
          </a:p>
        </p:txBody>
      </p:sp>
      <p:sp>
        <p:nvSpPr>
          <p:cNvPr id="11" name="Picture Placeholder 3"/>
          <p:cNvSpPr>
            <a:spLocks noGrp="1"/>
          </p:cNvSpPr>
          <p:nvPr>
            <p:ph type="pic" sz="quarter" idx="13"/>
          </p:nvPr>
        </p:nvSpPr>
        <p:spPr>
          <a:xfrm>
            <a:off x="0" y="1574006"/>
            <a:ext cx="12192000" cy="3829001"/>
          </a:xfrm>
          <a:effectLst>
            <a:outerShdw blurRad="50800" dist="38100" dir="2700000" algn="tl" rotWithShape="0">
              <a:prstClr val="black">
                <a:alpha val="40000"/>
              </a:prstClr>
            </a:outerShdw>
          </a:effectLst>
        </p:spPr>
        <p:txBody>
          <a:bodyPr/>
          <a:lstStyle>
            <a:lvl1pPr>
              <a:defRPr>
                <a:solidFill>
                  <a:srgbClr val="778591"/>
                </a:solidFill>
              </a:defRPr>
            </a:lvl1pPr>
          </a:lstStyle>
          <a:p>
            <a:endParaRPr lang="en-US"/>
          </a:p>
        </p:txBody>
      </p:sp>
      <p:pic>
        <p:nvPicPr>
          <p:cNvPr id="8"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7035" y="5916722"/>
            <a:ext cx="1856232" cy="663356"/>
          </a:xfrm>
          <a:prstGeom prst="rect">
            <a:avLst/>
          </a:prstGeom>
        </p:spPr>
      </p:pic>
    </p:spTree>
    <p:extLst>
      <p:ext uri="{BB962C8B-B14F-4D97-AF65-F5344CB8AC3E}">
        <p14:creationId xmlns:p14="http://schemas.microsoft.com/office/powerpoint/2010/main" val="14275553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60E0B501-22AA-4685-BE9B-A267F6F675A7}"/>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24" name="Freeform 5">
              <a:extLst>
                <a:ext uri="{FF2B5EF4-FFF2-40B4-BE49-F238E27FC236}">
                  <a16:creationId xmlns:a16="http://schemas.microsoft.com/office/drawing/2014/main" id="{5D0E179E-CA3D-4874-9ACD-F8990F48F4BF}"/>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25" name="Freeform 6">
              <a:extLst>
                <a:ext uri="{FF2B5EF4-FFF2-40B4-BE49-F238E27FC236}">
                  <a16:creationId xmlns:a16="http://schemas.microsoft.com/office/drawing/2014/main" id="{A9C53936-B93A-4CF6-8766-2FA93ACFEBE3}"/>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26" name="Freeform 7">
              <a:extLst>
                <a:ext uri="{FF2B5EF4-FFF2-40B4-BE49-F238E27FC236}">
                  <a16:creationId xmlns:a16="http://schemas.microsoft.com/office/drawing/2014/main" id="{5776DEA2-5422-4F51-B359-652B71274D31}"/>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gr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bg1"/>
              </a:solidFill>
            </a:endParaRPr>
          </a:p>
        </p:txBody>
      </p:sp>
      <p:sp>
        <p:nvSpPr>
          <p:cNvPr id="15" name="Oval 14">
            <a:extLst>
              <a:ext uri="{FF2B5EF4-FFF2-40B4-BE49-F238E27FC236}">
                <a16:creationId xmlns:a16="http://schemas.microsoft.com/office/drawing/2014/main" id="{EF515B4A-CB20-4847-8E00-0DD66F1FEBB4}"/>
              </a:ext>
            </a:extLst>
          </p:cNvPr>
          <p:cNvSpPr/>
          <p:nvPr userDrawn="1"/>
        </p:nvSpPr>
        <p:spPr>
          <a:xfrm>
            <a:off x="11371669" y="6409397"/>
            <a:ext cx="280051" cy="28005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a:p>
        </p:txBody>
      </p:sp>
      <p:sp>
        <p:nvSpPr>
          <p:cNvPr id="27" name="Content Placeholder 2">
            <a:extLst>
              <a:ext uri="{FF2B5EF4-FFF2-40B4-BE49-F238E27FC236}">
                <a16:creationId xmlns:a16="http://schemas.microsoft.com/office/drawing/2014/main" id="{1A1F33A2-66F7-4D85-99DD-7B00F265AC6D}"/>
              </a:ext>
            </a:extLst>
          </p:cNvPr>
          <p:cNvSpPr>
            <a:spLocks noGrp="1"/>
          </p:cNvSpPr>
          <p:nvPr>
            <p:ph idx="1"/>
          </p:nvPr>
        </p:nvSpPr>
        <p:spPr>
          <a:xfrm>
            <a:off x="515938" y="1825625"/>
            <a:ext cx="10837862" cy="435133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pic>
        <p:nvPicPr>
          <p:cNvPr id="12" name="Picture 11">
            <a:extLst>
              <a:ext uri="{FF2B5EF4-FFF2-40B4-BE49-F238E27FC236}">
                <a16:creationId xmlns:a16="http://schemas.microsoft.com/office/drawing/2014/main" id="{EC2DFD46-BF74-47BA-A496-92ED1979C360}"/>
              </a:ext>
            </a:extLst>
          </p:cNvPr>
          <p:cNvPicPr>
            <a:picLocks noChangeAspect="1"/>
          </p:cNvPicPr>
          <p:nvPr userDrawn="1"/>
        </p:nvPicPr>
        <p:blipFill>
          <a:blip r:embed="rId2"/>
          <a:srcRect/>
          <a:stretch/>
        </p:blipFill>
        <p:spPr>
          <a:xfrm>
            <a:off x="472046" y="6276931"/>
            <a:ext cx="1073019" cy="383009"/>
          </a:xfrm>
          <a:prstGeom prst="rect">
            <a:avLst/>
          </a:prstGeom>
        </p:spPr>
      </p:pic>
      <p:sp>
        <p:nvSpPr>
          <p:cNvPr id="13" name="Title 1">
            <a:extLst>
              <a:ext uri="{FF2B5EF4-FFF2-40B4-BE49-F238E27FC236}">
                <a16:creationId xmlns:a16="http://schemas.microsoft.com/office/drawing/2014/main" id="{EF788279-D710-447A-9E71-4D1344575691}"/>
              </a:ext>
            </a:extLst>
          </p:cNvPr>
          <p:cNvSpPr>
            <a:spLocks noGrp="1"/>
          </p:cNvSpPr>
          <p:nvPr>
            <p:ph type="title"/>
          </p:nvPr>
        </p:nvSpPr>
        <p:spPr>
          <a:xfrm>
            <a:off x="515938" y="246621"/>
            <a:ext cx="11150600" cy="920336"/>
          </a:xfrm>
        </p:spPr>
        <p:txBody>
          <a:bodyPr lIns="0" tIns="0" rIns="0" bIns="0" anchor="b">
            <a:noAutofit/>
          </a:bodyPr>
          <a:lstStyle>
            <a:lvl1pPr>
              <a:defRPr sz="3200" b="1" cap="all" baseline="0"/>
            </a:lvl1pPr>
          </a:lstStyle>
          <a:p>
            <a:r>
              <a:rPr lang="en-US" noProof="0"/>
              <a:t>Click to edit Master title style</a:t>
            </a:r>
          </a:p>
        </p:txBody>
      </p:sp>
    </p:spTree>
    <p:extLst>
      <p:ext uri="{BB962C8B-B14F-4D97-AF65-F5344CB8AC3E}">
        <p14:creationId xmlns:p14="http://schemas.microsoft.com/office/powerpoint/2010/main" val="553240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3F54EF-0A52-B370-04BE-0C3814F2DB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1DC1FBD-3D82-FD5B-008E-7A31F3EEE8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E9E6FD-1C90-791A-DF94-098210423F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5368F74-6623-438E-9A9A-A801870824F0}" type="datetimeFigureOut">
              <a:rPr lang="en-US" smtClean="0"/>
              <a:t>11/18/2025</a:t>
            </a:fld>
            <a:endParaRPr lang="en-US"/>
          </a:p>
        </p:txBody>
      </p:sp>
      <p:sp>
        <p:nvSpPr>
          <p:cNvPr id="5" name="Footer Placeholder 4">
            <a:extLst>
              <a:ext uri="{FF2B5EF4-FFF2-40B4-BE49-F238E27FC236}">
                <a16:creationId xmlns:a16="http://schemas.microsoft.com/office/drawing/2014/main" id="{D1564C2A-D726-5A33-3614-0051F84CE3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02421D9-410C-21C2-BC77-DE8FB106D0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1020E2B-0F1E-4637-8144-B141F6DF96C6}" type="slidenum">
              <a:rPr lang="en-US" smtClean="0"/>
              <a:t>‹#›</a:t>
            </a:fld>
            <a:endParaRPr lang="en-US"/>
          </a:p>
        </p:txBody>
      </p:sp>
    </p:spTree>
    <p:extLst>
      <p:ext uri="{BB962C8B-B14F-4D97-AF65-F5344CB8AC3E}">
        <p14:creationId xmlns:p14="http://schemas.microsoft.com/office/powerpoint/2010/main" val="27033977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F27F3A-B3E9-41ED-AF8F-A365F10BB65F}" type="slidenum">
              <a:rPr lang="en-US" smtClean="0"/>
              <a:t>‹#›</a:t>
            </a:fld>
            <a:endParaRPr lang="en-US"/>
          </a:p>
        </p:txBody>
      </p:sp>
    </p:spTree>
    <p:extLst>
      <p:ext uri="{BB962C8B-B14F-4D97-AF65-F5344CB8AC3E}">
        <p14:creationId xmlns:p14="http://schemas.microsoft.com/office/powerpoint/2010/main" val="38345647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hyperlink" Target="https://www.deq.nc.gov/about/divisions/water-resources/drinking-water/lead-service-line-inventory"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hyperlink" Target="https://pws.ncwater.org/SLIWeb/pages/default.aspx"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hyperlink" Target="https://www.deq.nc.gov/about/divisions/water-resources/drinking-water/lead-service-line-inventory"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hyperlink" Target="https://pws.ncwater.org/ECERT/pages/default.aspx"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deq.nc.gov/about/divisions/water-resources/drinking-water/lead-service-line-inventory" TargetMode="External"/><Relationship Id="rId2" Type="http://schemas.openxmlformats.org/officeDocument/2006/relationships/notesSlide" Target="../notesSlides/notesSlide13.xml"/><Relationship Id="rId1" Type="http://schemas.openxmlformats.org/officeDocument/2006/relationships/slideLayout" Target="../slideLayouts/slideLayout15.xml"/><Relationship Id="rId5" Type="http://schemas.openxmlformats.org/officeDocument/2006/relationships/hyperlink" Target="mailto:LeadALE@EPA.gov" TargetMode="External"/><Relationship Id="rId4" Type="http://schemas.openxmlformats.org/officeDocument/2006/relationships/hyperlink" Target="mailto:pwss.lcr@deq.nc.gov"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3" Type="http://schemas.openxmlformats.org/officeDocument/2006/relationships/hyperlink" Target="https://www.ncwater.org/?page=679"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7.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8.xml.rels><?xml version="1.0" encoding="UTF-8" standalone="yes"?>
<Relationships xmlns="http://schemas.openxmlformats.org/package/2006/relationships"><Relationship Id="rId3" Type="http://schemas.openxmlformats.org/officeDocument/2006/relationships/hyperlink" Target="mailto:pwss.lcr@deq.nc.gov" TargetMode="External"/><Relationship Id="rId7" Type="http://schemas.openxmlformats.org/officeDocument/2006/relationships/hyperlink" Target="mailto:jimmy.coor@deq.nc.gov" TargetMode="External"/><Relationship Id="rId2" Type="http://schemas.openxmlformats.org/officeDocument/2006/relationships/notesSlide" Target="../notesSlides/notesSlide48.xml"/><Relationship Id="rId1" Type="http://schemas.openxmlformats.org/officeDocument/2006/relationships/slideLayout" Target="../slideLayouts/slideLayout26.xml"/><Relationship Id="rId6" Type="http://schemas.openxmlformats.org/officeDocument/2006/relationships/hyperlink" Target="mailto:noah.barnett@deq.nc.gov" TargetMode="External"/><Relationship Id="rId5" Type="http://schemas.openxmlformats.org/officeDocument/2006/relationships/hyperlink" Target="mailto:stephanie.galindo@deq.nc.gov" TargetMode="External"/><Relationship Id="rId4" Type="http://schemas.openxmlformats.org/officeDocument/2006/relationships/hyperlink" Target="mailto:bethany.goodwin@deq.nc.gov"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9.xml"/><Relationship Id="rId1" Type="http://schemas.openxmlformats.org/officeDocument/2006/relationships/slideLayout" Target="../slideLayouts/slideLayout27.xml"/><Relationship Id="rId4" Type="http://schemas.openxmlformats.org/officeDocument/2006/relationships/hyperlink" Target="mailto:pwss.lcr@deq.nc.gov" TargetMode="External"/></Relationships>
</file>

<file path=ppt/slides/_rels/slide5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252984" y="2285965"/>
            <a:ext cx="11686032" cy="1664243"/>
          </a:xfrm>
        </p:spPr>
        <p:txBody>
          <a:bodyPr>
            <a:noAutofit/>
          </a:bodyPr>
          <a:lstStyle/>
          <a:p>
            <a:pPr algn="r">
              <a:spcBef>
                <a:spcPts val="1200"/>
              </a:spcBef>
            </a:pPr>
            <a:r>
              <a:rPr lang="en-US" sz="3600"/>
              <a:t>Current Lead and Copper Rule Requirements (LCRR) and Upcoming Enforcement Changes (LCRI)</a:t>
            </a:r>
            <a:endParaRPr lang="en-US" sz="2800"/>
          </a:p>
        </p:txBody>
      </p:sp>
      <p:sp>
        <p:nvSpPr>
          <p:cNvPr id="3" name="TextBox 2">
            <a:extLst>
              <a:ext uri="{FF2B5EF4-FFF2-40B4-BE49-F238E27FC236}">
                <a16:creationId xmlns:a16="http://schemas.microsoft.com/office/drawing/2014/main" id="{E89D342C-D3F1-40DF-F0D9-C4012E6445DE}"/>
              </a:ext>
            </a:extLst>
          </p:cNvPr>
          <p:cNvSpPr txBox="1"/>
          <p:nvPr/>
        </p:nvSpPr>
        <p:spPr>
          <a:xfrm>
            <a:off x="3044952" y="4197096"/>
            <a:ext cx="8894064" cy="369332"/>
          </a:xfrm>
          <a:prstGeom prst="rect">
            <a:avLst/>
          </a:prstGeom>
          <a:noFill/>
        </p:spPr>
        <p:txBody>
          <a:bodyPr wrap="square" rtlCol="0">
            <a:spAutoFit/>
          </a:bodyPr>
          <a:lstStyle/>
          <a:p>
            <a:pPr algn="r"/>
            <a:r>
              <a:rPr lang="en-US"/>
              <a:t>Noah Barnett &amp; Stephanie Galindo, Public Water Supply Section</a:t>
            </a:r>
          </a:p>
        </p:txBody>
      </p:sp>
    </p:spTree>
    <p:extLst>
      <p:ext uri="{BB962C8B-B14F-4D97-AF65-F5344CB8AC3E}">
        <p14:creationId xmlns:p14="http://schemas.microsoft.com/office/powerpoint/2010/main" val="34470595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6000"/>
              <a:t>Overview</a:t>
            </a:r>
          </a:p>
        </p:txBody>
      </p:sp>
      <p:sp>
        <p:nvSpPr>
          <p:cNvPr id="6" name="Content Placeholder 5">
            <a:extLst>
              <a:ext uri="{FF2B5EF4-FFF2-40B4-BE49-F238E27FC236}">
                <a16:creationId xmlns:a16="http://schemas.microsoft.com/office/drawing/2014/main" id="{DAE2C212-A156-4CAA-AF69-96F1EF6910E1}"/>
              </a:ext>
            </a:extLst>
          </p:cNvPr>
          <p:cNvSpPr>
            <a:spLocks noGrp="1"/>
          </p:cNvSpPr>
          <p:nvPr>
            <p:ph idx="1"/>
          </p:nvPr>
        </p:nvSpPr>
        <p:spPr>
          <a:xfrm>
            <a:off x="838200" y="1567543"/>
            <a:ext cx="10515600" cy="4023631"/>
          </a:xfrm>
        </p:spPr>
        <p:txBody>
          <a:bodyPr>
            <a:normAutofit/>
          </a:bodyPr>
          <a:lstStyle/>
          <a:p>
            <a:pPr>
              <a:spcAft>
                <a:spcPts val="600"/>
              </a:spcAft>
            </a:pPr>
            <a:r>
              <a:rPr lang="en-US" b="1">
                <a:solidFill>
                  <a:schemeClr val="tx1"/>
                </a:solidFill>
              </a:rPr>
              <a:t>Lead and Copper Rule Revisions (LCRR) – Current Requirements</a:t>
            </a:r>
          </a:p>
          <a:p>
            <a:pPr lvl="1">
              <a:spcAft>
                <a:spcPts val="600"/>
              </a:spcAft>
            </a:pPr>
            <a:r>
              <a:rPr lang="en-US">
                <a:solidFill>
                  <a:schemeClr val="tx1"/>
                </a:solidFill>
              </a:rPr>
              <a:t>Initial Service Line Inventory</a:t>
            </a:r>
          </a:p>
          <a:p>
            <a:pPr lvl="1">
              <a:spcAft>
                <a:spcPts val="600"/>
              </a:spcAft>
            </a:pPr>
            <a:r>
              <a:rPr lang="en-US">
                <a:solidFill>
                  <a:schemeClr val="tx1"/>
                </a:solidFill>
              </a:rPr>
              <a:t>Service Line Material Notices</a:t>
            </a:r>
          </a:p>
          <a:p>
            <a:pPr lvl="1">
              <a:spcAft>
                <a:spcPts val="600"/>
              </a:spcAft>
            </a:pPr>
            <a:r>
              <a:rPr lang="en-US">
                <a:solidFill>
                  <a:schemeClr val="tx1"/>
                </a:solidFill>
              </a:rPr>
              <a:t>Lead Action Level Exceedance (ALE) Tier 1 (24-Hour) Public Notification</a:t>
            </a:r>
          </a:p>
          <a:p>
            <a:pPr lvl="1"/>
            <a:r>
              <a:rPr lang="en-US">
                <a:solidFill>
                  <a:schemeClr val="tx1"/>
                </a:solidFill>
              </a:rPr>
              <a:t>Revised Lead Health Effects Language </a:t>
            </a:r>
          </a:p>
          <a:p>
            <a:r>
              <a:rPr lang="en-US" b="1">
                <a:solidFill>
                  <a:schemeClr val="tx1"/>
                </a:solidFill>
              </a:rPr>
              <a:t>Enforcement Changes – Starting January 1</a:t>
            </a:r>
            <a:r>
              <a:rPr lang="en-US" b="1" baseline="30000">
                <a:solidFill>
                  <a:schemeClr val="tx1"/>
                </a:solidFill>
              </a:rPr>
              <a:t>st</a:t>
            </a:r>
            <a:r>
              <a:rPr lang="en-US" b="1">
                <a:solidFill>
                  <a:schemeClr val="tx1"/>
                </a:solidFill>
              </a:rPr>
              <a:t>, 2026</a:t>
            </a:r>
          </a:p>
          <a:p>
            <a:pPr lvl="1"/>
            <a:r>
              <a:rPr lang="en-US">
                <a:solidFill>
                  <a:schemeClr val="tx1"/>
                </a:solidFill>
              </a:rPr>
              <a:t>Sampling</a:t>
            </a:r>
          </a:p>
          <a:p>
            <a:pPr lvl="1"/>
            <a:r>
              <a:rPr lang="en-US">
                <a:solidFill>
                  <a:schemeClr val="tx1"/>
                </a:solidFill>
              </a:rPr>
              <a:t>CCTs</a:t>
            </a:r>
          </a:p>
          <a:p>
            <a:r>
              <a:rPr lang="en-US" b="1">
                <a:solidFill>
                  <a:schemeClr val="tx1"/>
                </a:solidFill>
              </a:rPr>
              <a:t>LCRI Handoff</a:t>
            </a:r>
            <a:endParaRPr lang="en-US">
              <a:solidFill>
                <a:schemeClr val="tx1"/>
              </a:solidFill>
            </a:endParaRPr>
          </a:p>
        </p:txBody>
      </p:sp>
      <p:sp>
        <p:nvSpPr>
          <p:cNvPr id="2" name="Slide Number Placeholder 1"/>
          <p:cNvSpPr>
            <a:spLocks noGrp="1"/>
          </p:cNvSpPr>
          <p:nvPr>
            <p:ph type="sldNum" sz="quarter" idx="12"/>
          </p:nvPr>
        </p:nvSpPr>
        <p:spPr/>
        <p:txBody>
          <a:bodyPr/>
          <a:lstStyle/>
          <a:p>
            <a:fld id="{11F27F3A-B3E9-41ED-AF8F-A365F10BB65F}" type="slidenum">
              <a:rPr lang="en-US" smtClean="0"/>
              <a:pPr/>
              <a:t>2</a:t>
            </a:fld>
            <a:endParaRPr lang="en-US"/>
          </a:p>
        </p:txBody>
      </p:sp>
      <p:sp>
        <p:nvSpPr>
          <p:cNvPr id="7" name="Title 1"/>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algn="l"/>
            <a:r>
              <a:rPr lang="en-US" sz="1800"/>
              <a:t>Department of Environmental Quality</a:t>
            </a:r>
          </a:p>
        </p:txBody>
      </p:sp>
    </p:spTree>
    <p:extLst>
      <p:ext uri="{BB962C8B-B14F-4D97-AF65-F5344CB8AC3E}">
        <p14:creationId xmlns:p14="http://schemas.microsoft.com/office/powerpoint/2010/main" val="3735160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99530A0-6948-F712-3702-08159A8D29E6}"/>
              </a:ext>
            </a:extLst>
          </p:cNvPr>
          <p:cNvSpPr>
            <a:spLocks noGrp="1"/>
          </p:cNvSpPr>
          <p:nvPr>
            <p:ph type="sldNum" sz="quarter" idx="12"/>
          </p:nvPr>
        </p:nvSpPr>
        <p:spPr/>
        <p:txBody>
          <a:bodyPr/>
          <a:lstStyle/>
          <a:p>
            <a:fld id="{11F27F3A-B3E9-41ED-AF8F-A365F10BB65F}" type="slidenum">
              <a:rPr lang="en-US" smtClean="0"/>
              <a:pPr/>
              <a:t>3</a:t>
            </a:fld>
            <a:endParaRPr lang="en-US"/>
          </a:p>
        </p:txBody>
      </p:sp>
      <p:sp>
        <p:nvSpPr>
          <p:cNvPr id="6" name="Title 5">
            <a:extLst>
              <a:ext uri="{FF2B5EF4-FFF2-40B4-BE49-F238E27FC236}">
                <a16:creationId xmlns:a16="http://schemas.microsoft.com/office/drawing/2014/main" id="{0C06B0B7-5B6D-A1C0-1937-59A9467F85C6}"/>
              </a:ext>
            </a:extLst>
          </p:cNvPr>
          <p:cNvSpPr>
            <a:spLocks noGrp="1"/>
          </p:cNvSpPr>
          <p:nvPr>
            <p:ph type="ctrTitle"/>
          </p:nvPr>
        </p:nvSpPr>
        <p:spPr/>
        <p:txBody>
          <a:bodyPr>
            <a:normAutofit/>
          </a:bodyPr>
          <a:lstStyle/>
          <a:p>
            <a:r>
              <a:rPr lang="en-US" sz="3600"/>
              <a:t>Lead and Copper Rule Revisions (LCRR)</a:t>
            </a:r>
          </a:p>
        </p:txBody>
      </p:sp>
      <p:pic>
        <p:nvPicPr>
          <p:cNvPr id="9" name="Picture 8">
            <a:extLst>
              <a:ext uri="{FF2B5EF4-FFF2-40B4-BE49-F238E27FC236}">
                <a16:creationId xmlns:a16="http://schemas.microsoft.com/office/drawing/2014/main" id="{502A3EDF-B5AB-AC16-AC91-704BE1FEE059}"/>
              </a:ext>
            </a:extLst>
          </p:cNvPr>
          <p:cNvPicPr>
            <a:picLocks noChangeAspect="1"/>
          </p:cNvPicPr>
          <p:nvPr/>
        </p:nvPicPr>
        <p:blipFill>
          <a:blip r:embed="rId3"/>
          <a:stretch>
            <a:fillRect/>
          </a:stretch>
        </p:blipFill>
        <p:spPr>
          <a:xfrm>
            <a:off x="2497956" y="1812206"/>
            <a:ext cx="7196087" cy="4054718"/>
          </a:xfrm>
          <a:prstGeom prst="rect">
            <a:avLst/>
          </a:prstGeom>
        </p:spPr>
      </p:pic>
    </p:spTree>
    <p:extLst>
      <p:ext uri="{BB962C8B-B14F-4D97-AF65-F5344CB8AC3E}">
        <p14:creationId xmlns:p14="http://schemas.microsoft.com/office/powerpoint/2010/main" val="1408815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E6233-9C2C-3652-E2E0-AA1C691EF13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A0697B0-2947-3477-F2F5-1B8B23D8B45A}"/>
              </a:ext>
            </a:extLst>
          </p:cNvPr>
          <p:cNvSpPr>
            <a:spLocks noGrp="1"/>
          </p:cNvSpPr>
          <p:nvPr>
            <p:ph type="title"/>
          </p:nvPr>
        </p:nvSpPr>
        <p:spPr/>
        <p:txBody>
          <a:bodyPr>
            <a:normAutofit/>
          </a:bodyPr>
          <a:lstStyle/>
          <a:p>
            <a:r>
              <a:rPr lang="en-US" sz="4800"/>
              <a:t>Lead and Copper Rule Revisions (LCRR)</a:t>
            </a:r>
          </a:p>
        </p:txBody>
      </p:sp>
      <p:sp>
        <p:nvSpPr>
          <p:cNvPr id="2" name="Slide Number Placeholder 1">
            <a:extLst>
              <a:ext uri="{FF2B5EF4-FFF2-40B4-BE49-F238E27FC236}">
                <a16:creationId xmlns:a16="http://schemas.microsoft.com/office/drawing/2014/main" id="{9272308F-285F-5452-87A6-4A2C684C9C7C}"/>
              </a:ext>
            </a:extLst>
          </p:cNvPr>
          <p:cNvSpPr>
            <a:spLocks noGrp="1"/>
          </p:cNvSpPr>
          <p:nvPr>
            <p:ph type="sldNum" sz="quarter" idx="12"/>
          </p:nvPr>
        </p:nvSpPr>
        <p:spPr/>
        <p:txBody>
          <a:bodyPr/>
          <a:lstStyle/>
          <a:p>
            <a:fld id="{11F27F3A-B3E9-41ED-AF8F-A365F10BB65F}" type="slidenum">
              <a:rPr lang="en-US" smtClean="0"/>
              <a:pPr/>
              <a:t>4</a:t>
            </a:fld>
            <a:endParaRPr lang="en-US"/>
          </a:p>
        </p:txBody>
      </p:sp>
      <p:sp>
        <p:nvSpPr>
          <p:cNvPr id="6" name="Content Placeholder 5">
            <a:extLst>
              <a:ext uri="{FF2B5EF4-FFF2-40B4-BE49-F238E27FC236}">
                <a16:creationId xmlns:a16="http://schemas.microsoft.com/office/drawing/2014/main" id="{D191E08A-BF31-939F-9F65-CD865D5E15DD}"/>
              </a:ext>
            </a:extLst>
          </p:cNvPr>
          <p:cNvSpPr>
            <a:spLocks noGrp="1"/>
          </p:cNvSpPr>
          <p:nvPr>
            <p:ph idx="4294967295"/>
          </p:nvPr>
        </p:nvSpPr>
        <p:spPr>
          <a:xfrm>
            <a:off x="838200" y="1580605"/>
            <a:ext cx="10515600" cy="3618411"/>
          </a:xfrm>
        </p:spPr>
        <p:txBody>
          <a:bodyPr>
            <a:normAutofit fontScale="85000" lnSpcReduction="10000"/>
          </a:bodyPr>
          <a:lstStyle/>
          <a:p>
            <a:pPr>
              <a:spcAft>
                <a:spcPts val="600"/>
              </a:spcAft>
            </a:pPr>
            <a:r>
              <a:rPr lang="en-US">
                <a:solidFill>
                  <a:schemeClr val="tx1"/>
                </a:solidFill>
              </a:rPr>
              <a:t>Original compliance date for the LCRR was January 16, 2024.</a:t>
            </a:r>
          </a:p>
          <a:p>
            <a:pPr>
              <a:spcAft>
                <a:spcPts val="600"/>
              </a:spcAft>
            </a:pPr>
            <a:r>
              <a:rPr lang="en-US">
                <a:solidFill>
                  <a:schemeClr val="tx1"/>
                </a:solidFill>
              </a:rPr>
              <a:t>The compliance date was moved to October 16, 2024 as EPA reviewed and “improved” the rule.</a:t>
            </a:r>
          </a:p>
          <a:p>
            <a:pPr>
              <a:spcAft>
                <a:spcPts val="600"/>
              </a:spcAft>
            </a:pPr>
            <a:r>
              <a:rPr lang="en-US">
                <a:solidFill>
                  <a:schemeClr val="tx1"/>
                </a:solidFill>
              </a:rPr>
              <a:t>Regardless of the modifications in the LCRI, some LCRR’s requirements went into effect on the October 16, 2024 compliance date. These included:</a:t>
            </a:r>
          </a:p>
          <a:p>
            <a:pPr lvl="1">
              <a:spcAft>
                <a:spcPts val="600"/>
              </a:spcAft>
            </a:pPr>
            <a:r>
              <a:rPr lang="en-US">
                <a:solidFill>
                  <a:schemeClr val="tx1"/>
                </a:solidFill>
              </a:rPr>
              <a:t>Initial Service Line Inventory</a:t>
            </a:r>
          </a:p>
          <a:p>
            <a:pPr lvl="1">
              <a:spcAft>
                <a:spcPts val="600"/>
              </a:spcAft>
            </a:pPr>
            <a:r>
              <a:rPr lang="en-US">
                <a:solidFill>
                  <a:schemeClr val="tx1"/>
                </a:solidFill>
              </a:rPr>
              <a:t>Service Line Material Notices – Tier 3 PN for failure to notify</a:t>
            </a:r>
          </a:p>
          <a:p>
            <a:pPr lvl="1">
              <a:spcAft>
                <a:spcPts val="600"/>
              </a:spcAft>
            </a:pPr>
            <a:r>
              <a:rPr lang="en-US">
                <a:solidFill>
                  <a:schemeClr val="tx1"/>
                </a:solidFill>
              </a:rPr>
              <a:t>Lead Action Level Exceedance (ALE) Tier 1 (24-Hour) Public Notification</a:t>
            </a:r>
          </a:p>
          <a:p>
            <a:pPr lvl="1">
              <a:spcAft>
                <a:spcPts val="600"/>
              </a:spcAft>
            </a:pPr>
            <a:r>
              <a:rPr lang="en-US">
                <a:solidFill>
                  <a:schemeClr val="tx1"/>
                </a:solidFill>
              </a:rPr>
              <a:t>Revised Lead Health Effects Language</a:t>
            </a:r>
          </a:p>
          <a:p>
            <a:pPr lvl="1"/>
            <a:endParaRPr lang="en-US">
              <a:solidFill>
                <a:schemeClr val="tx1"/>
              </a:solidFill>
            </a:endParaRPr>
          </a:p>
          <a:p>
            <a:pPr lvl="1"/>
            <a:endParaRPr lang="en-US">
              <a:solidFill>
                <a:schemeClr val="tx1"/>
              </a:solidFill>
            </a:endParaRPr>
          </a:p>
        </p:txBody>
      </p:sp>
      <p:sp>
        <p:nvSpPr>
          <p:cNvPr id="7" name="Title 1">
            <a:extLst>
              <a:ext uri="{FF2B5EF4-FFF2-40B4-BE49-F238E27FC236}">
                <a16:creationId xmlns:a16="http://schemas.microsoft.com/office/drawing/2014/main" id="{35705809-844A-F5F2-3D68-72DB473B75F1}"/>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algn="l"/>
            <a:r>
              <a:rPr lang="en-US" sz="1800"/>
              <a:t>Department of Environmental Quality</a:t>
            </a:r>
          </a:p>
        </p:txBody>
      </p:sp>
    </p:spTree>
    <p:extLst>
      <p:ext uri="{BB962C8B-B14F-4D97-AF65-F5344CB8AC3E}">
        <p14:creationId xmlns:p14="http://schemas.microsoft.com/office/powerpoint/2010/main" val="3301336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14148-E053-5B67-7A7C-3414DBB6D59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BC74C66-C5CF-EE26-FC29-6E78D51386A2}"/>
              </a:ext>
            </a:extLst>
          </p:cNvPr>
          <p:cNvSpPr>
            <a:spLocks noGrp="1"/>
          </p:cNvSpPr>
          <p:nvPr>
            <p:ph type="title"/>
          </p:nvPr>
        </p:nvSpPr>
        <p:spPr/>
        <p:txBody>
          <a:bodyPr>
            <a:normAutofit/>
          </a:bodyPr>
          <a:lstStyle/>
          <a:p>
            <a:r>
              <a:rPr lang="en-US" sz="4800"/>
              <a:t>Lead and Copper Rule Revisions (LCRR)</a:t>
            </a:r>
          </a:p>
        </p:txBody>
      </p:sp>
      <p:sp>
        <p:nvSpPr>
          <p:cNvPr id="2" name="Slide Number Placeholder 1">
            <a:extLst>
              <a:ext uri="{FF2B5EF4-FFF2-40B4-BE49-F238E27FC236}">
                <a16:creationId xmlns:a16="http://schemas.microsoft.com/office/drawing/2014/main" id="{4992219E-6701-5B1E-2EC6-BC0B509DD25C}"/>
              </a:ext>
            </a:extLst>
          </p:cNvPr>
          <p:cNvSpPr>
            <a:spLocks noGrp="1"/>
          </p:cNvSpPr>
          <p:nvPr>
            <p:ph type="sldNum" sz="quarter" idx="12"/>
          </p:nvPr>
        </p:nvSpPr>
        <p:spPr/>
        <p:txBody>
          <a:bodyPr/>
          <a:lstStyle/>
          <a:p>
            <a:fld id="{11F27F3A-B3E9-41ED-AF8F-A365F10BB65F}" type="slidenum">
              <a:rPr lang="en-US" smtClean="0"/>
              <a:pPr/>
              <a:t>5</a:t>
            </a:fld>
            <a:endParaRPr lang="en-US"/>
          </a:p>
        </p:txBody>
      </p:sp>
      <p:sp>
        <p:nvSpPr>
          <p:cNvPr id="6" name="Content Placeholder 5">
            <a:extLst>
              <a:ext uri="{FF2B5EF4-FFF2-40B4-BE49-F238E27FC236}">
                <a16:creationId xmlns:a16="http://schemas.microsoft.com/office/drawing/2014/main" id="{FA13E0D2-CDCB-2200-6E2C-7EC999E6C1F5}"/>
              </a:ext>
            </a:extLst>
          </p:cNvPr>
          <p:cNvSpPr>
            <a:spLocks noGrp="1"/>
          </p:cNvSpPr>
          <p:nvPr>
            <p:ph idx="4294967295"/>
          </p:nvPr>
        </p:nvSpPr>
        <p:spPr>
          <a:xfrm>
            <a:off x="838200" y="1580605"/>
            <a:ext cx="10515600" cy="3618411"/>
          </a:xfrm>
        </p:spPr>
        <p:txBody>
          <a:bodyPr>
            <a:normAutofit fontScale="85000" lnSpcReduction="10000"/>
          </a:bodyPr>
          <a:lstStyle/>
          <a:p>
            <a:pPr>
              <a:spcAft>
                <a:spcPts val="600"/>
              </a:spcAft>
            </a:pPr>
            <a:r>
              <a:rPr lang="en-US">
                <a:solidFill>
                  <a:schemeClr val="tx1"/>
                </a:solidFill>
              </a:rPr>
              <a:t>Original compliance date for the LCRR was January 16, 2024.</a:t>
            </a:r>
          </a:p>
          <a:p>
            <a:pPr>
              <a:spcAft>
                <a:spcPts val="600"/>
              </a:spcAft>
            </a:pPr>
            <a:r>
              <a:rPr lang="en-US">
                <a:solidFill>
                  <a:schemeClr val="tx1"/>
                </a:solidFill>
              </a:rPr>
              <a:t>The compliance date was moved to October 16, 2024 as EPA reviewed and “improved” the rule.</a:t>
            </a:r>
          </a:p>
          <a:p>
            <a:pPr>
              <a:spcAft>
                <a:spcPts val="600"/>
              </a:spcAft>
            </a:pPr>
            <a:r>
              <a:rPr lang="en-US">
                <a:solidFill>
                  <a:schemeClr val="tx1"/>
                </a:solidFill>
              </a:rPr>
              <a:t>Regardless of the modifications in the LCRI, some LCRR’s requirements went into effect on the October 16, 2024 compliance date. These included:</a:t>
            </a:r>
          </a:p>
          <a:p>
            <a:pPr lvl="1">
              <a:spcAft>
                <a:spcPts val="600"/>
              </a:spcAft>
            </a:pPr>
            <a:r>
              <a:rPr lang="en-US">
                <a:solidFill>
                  <a:schemeClr val="tx1"/>
                </a:solidFill>
              </a:rPr>
              <a:t>Initial Service Line Inventory</a:t>
            </a:r>
          </a:p>
          <a:p>
            <a:pPr lvl="1">
              <a:spcAft>
                <a:spcPts val="600"/>
              </a:spcAft>
            </a:pPr>
            <a:r>
              <a:rPr lang="en-US">
                <a:solidFill>
                  <a:schemeClr val="tx1"/>
                </a:solidFill>
              </a:rPr>
              <a:t>Service Line Material Notices</a:t>
            </a:r>
          </a:p>
          <a:p>
            <a:pPr lvl="1">
              <a:spcAft>
                <a:spcPts val="600"/>
              </a:spcAft>
            </a:pPr>
            <a:r>
              <a:rPr lang="en-US">
                <a:solidFill>
                  <a:schemeClr val="tx1"/>
                </a:solidFill>
              </a:rPr>
              <a:t>Lead Action Level Exceedance (ALE) Tier 1 (24-Hour) Public Notification</a:t>
            </a:r>
          </a:p>
          <a:p>
            <a:pPr lvl="1">
              <a:spcAft>
                <a:spcPts val="600"/>
              </a:spcAft>
            </a:pPr>
            <a:r>
              <a:rPr lang="en-US">
                <a:solidFill>
                  <a:schemeClr val="tx1"/>
                </a:solidFill>
              </a:rPr>
              <a:t>Revised Lead Health Effects Language</a:t>
            </a:r>
          </a:p>
          <a:p>
            <a:pPr lvl="1"/>
            <a:endParaRPr lang="en-US">
              <a:solidFill>
                <a:schemeClr val="tx1"/>
              </a:solidFill>
            </a:endParaRPr>
          </a:p>
          <a:p>
            <a:pPr lvl="1"/>
            <a:endParaRPr lang="en-US">
              <a:solidFill>
                <a:schemeClr val="tx1"/>
              </a:solidFill>
            </a:endParaRPr>
          </a:p>
        </p:txBody>
      </p:sp>
      <p:sp>
        <p:nvSpPr>
          <p:cNvPr id="7" name="Title 1">
            <a:extLst>
              <a:ext uri="{FF2B5EF4-FFF2-40B4-BE49-F238E27FC236}">
                <a16:creationId xmlns:a16="http://schemas.microsoft.com/office/drawing/2014/main" id="{825848C7-F700-51CA-EC6B-02CD01D8D80D}"/>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algn="l"/>
            <a:r>
              <a:rPr lang="en-US" sz="1800"/>
              <a:t>Department of Environmental Quality</a:t>
            </a:r>
          </a:p>
        </p:txBody>
      </p:sp>
      <p:pic>
        <p:nvPicPr>
          <p:cNvPr id="4" name="Picture 3">
            <a:extLst>
              <a:ext uri="{FF2B5EF4-FFF2-40B4-BE49-F238E27FC236}">
                <a16:creationId xmlns:a16="http://schemas.microsoft.com/office/drawing/2014/main" id="{1FADE090-4737-8D37-CACE-75038E7AAC6C}"/>
              </a:ext>
            </a:extLst>
          </p:cNvPr>
          <p:cNvPicPr>
            <a:picLocks noChangeAspect="1"/>
          </p:cNvPicPr>
          <p:nvPr/>
        </p:nvPicPr>
        <p:blipFill>
          <a:blip r:embed="rId3">
            <a:lum bright="-20000" contrast="40000"/>
          </a:blip>
          <a:stretch>
            <a:fillRect/>
          </a:stretch>
        </p:blipFill>
        <p:spPr>
          <a:xfrm>
            <a:off x="499389" y="1064914"/>
            <a:ext cx="11193222" cy="4728172"/>
          </a:xfrm>
          <a:prstGeom prst="rect">
            <a:avLst/>
          </a:prstGeom>
        </p:spPr>
      </p:pic>
    </p:spTree>
    <p:extLst>
      <p:ext uri="{BB962C8B-B14F-4D97-AF65-F5344CB8AC3E}">
        <p14:creationId xmlns:p14="http://schemas.microsoft.com/office/powerpoint/2010/main" val="2801992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44517-65F6-13D4-83CD-8E24832E2D6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83EB89E-8D05-C82D-3D1D-D7EEAF6C68B9}"/>
              </a:ext>
            </a:extLst>
          </p:cNvPr>
          <p:cNvSpPr>
            <a:spLocks noGrp="1"/>
          </p:cNvSpPr>
          <p:nvPr>
            <p:ph type="title"/>
          </p:nvPr>
        </p:nvSpPr>
        <p:spPr/>
        <p:txBody>
          <a:bodyPr>
            <a:normAutofit/>
          </a:bodyPr>
          <a:lstStyle/>
          <a:p>
            <a:r>
              <a:rPr lang="en-US" sz="4800"/>
              <a:t>Initial Service Line Inventory</a:t>
            </a:r>
          </a:p>
        </p:txBody>
      </p:sp>
      <p:sp>
        <p:nvSpPr>
          <p:cNvPr id="6" name="Content Placeholder 5">
            <a:extLst>
              <a:ext uri="{FF2B5EF4-FFF2-40B4-BE49-F238E27FC236}">
                <a16:creationId xmlns:a16="http://schemas.microsoft.com/office/drawing/2014/main" id="{52CEBB86-CEAD-9111-8426-ECB7A399A64C}"/>
              </a:ext>
            </a:extLst>
          </p:cNvPr>
          <p:cNvSpPr>
            <a:spLocks noGrp="1"/>
          </p:cNvSpPr>
          <p:nvPr>
            <p:ph idx="1"/>
          </p:nvPr>
        </p:nvSpPr>
        <p:spPr/>
        <p:txBody>
          <a:bodyPr/>
          <a:lstStyle/>
          <a:p>
            <a:pPr lvl="1"/>
            <a:endParaRPr lang="en-US">
              <a:solidFill>
                <a:schemeClr val="tx1"/>
              </a:solidFill>
            </a:endParaRPr>
          </a:p>
          <a:p>
            <a:pPr lvl="1"/>
            <a:endParaRPr lang="en-US">
              <a:solidFill>
                <a:schemeClr val="tx1"/>
              </a:solidFill>
            </a:endParaRPr>
          </a:p>
        </p:txBody>
      </p:sp>
      <p:sp>
        <p:nvSpPr>
          <p:cNvPr id="2" name="Slide Number Placeholder 1">
            <a:extLst>
              <a:ext uri="{FF2B5EF4-FFF2-40B4-BE49-F238E27FC236}">
                <a16:creationId xmlns:a16="http://schemas.microsoft.com/office/drawing/2014/main" id="{82422977-6BAA-325F-5615-51BC73ADDDCC}"/>
              </a:ext>
            </a:extLst>
          </p:cNvPr>
          <p:cNvSpPr>
            <a:spLocks noGrp="1"/>
          </p:cNvSpPr>
          <p:nvPr>
            <p:ph type="sldNum" sz="quarter" idx="12"/>
          </p:nvPr>
        </p:nvSpPr>
        <p:spPr/>
        <p:txBody>
          <a:bodyPr/>
          <a:lstStyle/>
          <a:p>
            <a:fld id="{11F27F3A-B3E9-41ED-AF8F-A365F10BB65F}" type="slidenum">
              <a:rPr lang="en-US" smtClean="0"/>
              <a:pPr/>
              <a:t>6</a:t>
            </a:fld>
            <a:endParaRPr lang="en-US"/>
          </a:p>
        </p:txBody>
      </p:sp>
      <p:sp>
        <p:nvSpPr>
          <p:cNvPr id="7" name="Title 1">
            <a:extLst>
              <a:ext uri="{FF2B5EF4-FFF2-40B4-BE49-F238E27FC236}">
                <a16:creationId xmlns:a16="http://schemas.microsoft.com/office/drawing/2014/main" id="{58190F9E-DA57-B786-878A-89463E0E6DC4}"/>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algn="l"/>
            <a:r>
              <a:rPr lang="en-US" sz="1800"/>
              <a:t>Department of Environmental Quality</a:t>
            </a:r>
          </a:p>
        </p:txBody>
      </p:sp>
      <p:sp>
        <p:nvSpPr>
          <p:cNvPr id="3" name="Content Placeholder 5">
            <a:extLst>
              <a:ext uri="{FF2B5EF4-FFF2-40B4-BE49-F238E27FC236}">
                <a16:creationId xmlns:a16="http://schemas.microsoft.com/office/drawing/2014/main" id="{E39A35A8-9563-0D61-196D-A238E572EA30}"/>
              </a:ext>
            </a:extLst>
          </p:cNvPr>
          <p:cNvSpPr txBox="1">
            <a:spLocks/>
          </p:cNvSpPr>
          <p:nvPr/>
        </p:nvSpPr>
        <p:spPr>
          <a:xfrm>
            <a:off x="838200" y="1167500"/>
            <a:ext cx="10515600" cy="483415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77859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77859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77859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77859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77859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a:solidFill>
                  <a:schemeClr val="tx1"/>
                </a:solidFill>
              </a:rPr>
              <a:t>The LCRR required systems subject to the L&amp;C rule develop an inventory of all service line connections, both system-owned and customer-owned, by the compliance date of October 16, 2024.</a:t>
            </a:r>
          </a:p>
          <a:p>
            <a:pPr>
              <a:spcAft>
                <a:spcPts val="600"/>
              </a:spcAft>
            </a:pPr>
            <a:r>
              <a:rPr lang="en-US">
                <a:solidFill>
                  <a:schemeClr val="tx1"/>
                </a:solidFill>
              </a:rPr>
              <a:t>Based on the service line material of both the system-owned and customer-owned portions of the service line, each service was classified as one of four material types, by rule:</a:t>
            </a:r>
          </a:p>
          <a:p>
            <a:pPr lvl="1">
              <a:spcAft>
                <a:spcPts val="600"/>
              </a:spcAft>
            </a:pPr>
            <a:r>
              <a:rPr lang="en-US">
                <a:solidFill>
                  <a:schemeClr val="tx1"/>
                </a:solidFill>
              </a:rPr>
              <a:t>Lead</a:t>
            </a:r>
          </a:p>
          <a:p>
            <a:pPr lvl="1">
              <a:spcAft>
                <a:spcPts val="600"/>
              </a:spcAft>
            </a:pPr>
            <a:r>
              <a:rPr lang="en-US">
                <a:solidFill>
                  <a:schemeClr val="tx1"/>
                </a:solidFill>
              </a:rPr>
              <a:t>Galvanized Requiring Replacement (GRR)</a:t>
            </a:r>
          </a:p>
          <a:p>
            <a:pPr lvl="1">
              <a:spcAft>
                <a:spcPts val="600"/>
              </a:spcAft>
            </a:pPr>
            <a:r>
              <a:rPr lang="en-US">
                <a:solidFill>
                  <a:schemeClr val="tx1"/>
                </a:solidFill>
              </a:rPr>
              <a:t>Unknown Material</a:t>
            </a:r>
          </a:p>
          <a:p>
            <a:pPr lvl="1">
              <a:spcAft>
                <a:spcPts val="600"/>
              </a:spcAft>
            </a:pPr>
            <a:r>
              <a:rPr lang="en-US">
                <a:solidFill>
                  <a:schemeClr val="tx1"/>
                </a:solidFill>
              </a:rPr>
              <a:t>Non-Lead</a:t>
            </a:r>
          </a:p>
          <a:p>
            <a:r>
              <a:rPr lang="en-US">
                <a:solidFill>
                  <a:schemeClr val="tx1"/>
                </a:solidFill>
              </a:rPr>
              <a:t>Water systems in NC completed an inventory template and submitted their inventory through the Service Line Inventory Submission Portal application.</a:t>
            </a:r>
            <a:br>
              <a:rPr lang="en-US">
                <a:solidFill>
                  <a:schemeClr val="tx1"/>
                </a:solidFill>
              </a:rPr>
            </a:br>
            <a:r>
              <a:rPr lang="en-US" sz="1600">
                <a:solidFill>
                  <a:schemeClr val="tx1"/>
                </a:solidFill>
                <a:hlinkClick r:id="rId3"/>
              </a:rPr>
              <a:t>https://www.deq.nc.gov/about/divisions/water-resources/drinking-water/lead-service-line-inventory</a:t>
            </a:r>
            <a:br>
              <a:rPr lang="en-US" sz="1600">
                <a:solidFill>
                  <a:schemeClr val="tx1"/>
                </a:solidFill>
              </a:rPr>
            </a:br>
            <a:r>
              <a:rPr lang="en-US" sz="1600">
                <a:solidFill>
                  <a:schemeClr val="tx1"/>
                </a:solidFill>
                <a:hlinkClick r:id="rId4"/>
              </a:rPr>
              <a:t>https://pws.ncwater.org/SLIWeb/pages/default.aspx</a:t>
            </a:r>
            <a:br>
              <a:rPr lang="en-US">
                <a:solidFill>
                  <a:schemeClr val="tx1"/>
                </a:solidFill>
              </a:rPr>
            </a:br>
            <a:endParaRPr lang="en-US">
              <a:solidFill>
                <a:schemeClr val="tx1"/>
              </a:solidFill>
            </a:endParaRPr>
          </a:p>
        </p:txBody>
      </p:sp>
    </p:spTree>
    <p:extLst>
      <p:ext uri="{BB962C8B-B14F-4D97-AF65-F5344CB8AC3E}">
        <p14:creationId xmlns:p14="http://schemas.microsoft.com/office/powerpoint/2010/main" val="1030055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82037-EB75-552A-F434-051A038FDE8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ABCAD3E-2184-56BA-4711-2FEC51238156}"/>
              </a:ext>
            </a:extLst>
          </p:cNvPr>
          <p:cNvSpPr>
            <a:spLocks noGrp="1"/>
          </p:cNvSpPr>
          <p:nvPr>
            <p:ph type="title"/>
          </p:nvPr>
        </p:nvSpPr>
        <p:spPr/>
        <p:txBody>
          <a:bodyPr>
            <a:normAutofit/>
          </a:bodyPr>
          <a:lstStyle/>
          <a:p>
            <a:r>
              <a:rPr lang="en-US" sz="4800"/>
              <a:t>Initial Service Line Inventory</a:t>
            </a:r>
          </a:p>
        </p:txBody>
      </p:sp>
      <p:sp>
        <p:nvSpPr>
          <p:cNvPr id="6" name="Content Placeholder 5">
            <a:extLst>
              <a:ext uri="{FF2B5EF4-FFF2-40B4-BE49-F238E27FC236}">
                <a16:creationId xmlns:a16="http://schemas.microsoft.com/office/drawing/2014/main" id="{DB22B2B8-1C36-AA49-EE1E-08DFA467114C}"/>
              </a:ext>
            </a:extLst>
          </p:cNvPr>
          <p:cNvSpPr>
            <a:spLocks noGrp="1"/>
          </p:cNvSpPr>
          <p:nvPr>
            <p:ph idx="1"/>
          </p:nvPr>
        </p:nvSpPr>
        <p:spPr/>
        <p:txBody>
          <a:bodyPr/>
          <a:lstStyle/>
          <a:p>
            <a:pPr lvl="1"/>
            <a:endParaRPr lang="en-US">
              <a:solidFill>
                <a:schemeClr val="tx1"/>
              </a:solidFill>
            </a:endParaRPr>
          </a:p>
          <a:p>
            <a:pPr lvl="1"/>
            <a:endParaRPr lang="en-US">
              <a:solidFill>
                <a:schemeClr val="tx1"/>
              </a:solidFill>
            </a:endParaRPr>
          </a:p>
        </p:txBody>
      </p:sp>
      <p:sp>
        <p:nvSpPr>
          <p:cNvPr id="2" name="Slide Number Placeholder 1">
            <a:extLst>
              <a:ext uri="{FF2B5EF4-FFF2-40B4-BE49-F238E27FC236}">
                <a16:creationId xmlns:a16="http://schemas.microsoft.com/office/drawing/2014/main" id="{8B087E77-CD54-1E26-9E03-FF2B92FD17C9}"/>
              </a:ext>
            </a:extLst>
          </p:cNvPr>
          <p:cNvSpPr>
            <a:spLocks noGrp="1"/>
          </p:cNvSpPr>
          <p:nvPr>
            <p:ph type="sldNum" sz="quarter" idx="12"/>
          </p:nvPr>
        </p:nvSpPr>
        <p:spPr/>
        <p:txBody>
          <a:bodyPr/>
          <a:lstStyle/>
          <a:p>
            <a:fld id="{11F27F3A-B3E9-41ED-AF8F-A365F10BB65F}" type="slidenum">
              <a:rPr lang="en-US" smtClean="0"/>
              <a:pPr/>
              <a:t>7</a:t>
            </a:fld>
            <a:endParaRPr lang="en-US"/>
          </a:p>
        </p:txBody>
      </p:sp>
      <p:sp>
        <p:nvSpPr>
          <p:cNvPr id="7" name="Title 1">
            <a:extLst>
              <a:ext uri="{FF2B5EF4-FFF2-40B4-BE49-F238E27FC236}">
                <a16:creationId xmlns:a16="http://schemas.microsoft.com/office/drawing/2014/main" id="{AC1814A3-6466-D16F-3A14-52B7A75C63C4}"/>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algn="l"/>
            <a:r>
              <a:rPr lang="en-US" sz="1800"/>
              <a:t>Department of Environmental Quality</a:t>
            </a:r>
          </a:p>
        </p:txBody>
      </p:sp>
      <p:sp>
        <p:nvSpPr>
          <p:cNvPr id="3" name="Content Placeholder 5">
            <a:extLst>
              <a:ext uri="{FF2B5EF4-FFF2-40B4-BE49-F238E27FC236}">
                <a16:creationId xmlns:a16="http://schemas.microsoft.com/office/drawing/2014/main" id="{FE39E9E1-3D75-3F47-87E6-971729F6603F}"/>
              </a:ext>
            </a:extLst>
          </p:cNvPr>
          <p:cNvSpPr txBox="1">
            <a:spLocks/>
          </p:cNvSpPr>
          <p:nvPr/>
        </p:nvSpPr>
        <p:spPr>
          <a:xfrm>
            <a:off x="838200" y="1167499"/>
            <a:ext cx="10515600" cy="483415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77859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77859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77859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77859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77859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tx1"/>
                </a:solidFill>
                <a:latin typeface="Arial"/>
                <a:cs typeface="Arial"/>
              </a:rPr>
              <a:t>2,329 (98.02%) inventories out of the 2,376 required have been received as of 10/07/2025.</a:t>
            </a:r>
          </a:p>
          <a:p>
            <a:pPr lvl="1"/>
            <a:r>
              <a:rPr lang="en-US">
                <a:solidFill>
                  <a:schemeClr val="tx1"/>
                </a:solidFill>
                <a:latin typeface="Arial"/>
                <a:cs typeface="Arial"/>
              </a:rPr>
              <a:t>47 (1.98%) Outstanding</a:t>
            </a:r>
          </a:p>
          <a:p>
            <a:pPr marL="457200" lvl="1" indent="0">
              <a:buNone/>
            </a:pPr>
            <a:endParaRPr lang="en-US">
              <a:solidFill>
                <a:schemeClr val="tx1"/>
              </a:solidFill>
            </a:endParaRPr>
          </a:p>
          <a:p>
            <a:r>
              <a:rPr lang="en-US">
                <a:solidFill>
                  <a:schemeClr val="tx1"/>
                </a:solidFill>
                <a:latin typeface="Arial"/>
                <a:cs typeface="Arial"/>
              </a:rPr>
              <a:t>Of the inventories received so far, 3,624,332 total service lines have been reported. The material breakdown of these services lines is as follows:</a:t>
            </a:r>
          </a:p>
          <a:p>
            <a:pPr lvl="1"/>
            <a:r>
              <a:rPr lang="en-US">
                <a:solidFill>
                  <a:schemeClr val="tx1"/>
                </a:solidFill>
                <a:latin typeface="Arial"/>
                <a:cs typeface="Arial"/>
              </a:rPr>
              <a:t>Lead – 289 (0.01%)</a:t>
            </a:r>
          </a:p>
          <a:p>
            <a:pPr lvl="1"/>
            <a:r>
              <a:rPr lang="en-US">
                <a:solidFill>
                  <a:schemeClr val="tx1"/>
                </a:solidFill>
                <a:latin typeface="Arial"/>
                <a:cs typeface="Arial"/>
              </a:rPr>
              <a:t>GRR – 12,820 (0.35%)</a:t>
            </a:r>
            <a:endParaRPr lang="en-US">
              <a:solidFill>
                <a:schemeClr val="tx1"/>
              </a:solidFill>
            </a:endParaRPr>
          </a:p>
          <a:p>
            <a:pPr lvl="1"/>
            <a:r>
              <a:rPr lang="en-US">
                <a:solidFill>
                  <a:schemeClr val="tx1"/>
                </a:solidFill>
                <a:latin typeface="Arial"/>
                <a:cs typeface="Arial"/>
              </a:rPr>
              <a:t>Unknown Material – 801,054 (22.03%)</a:t>
            </a:r>
            <a:endParaRPr lang="en-US">
              <a:solidFill>
                <a:schemeClr val="tx1"/>
              </a:solidFill>
            </a:endParaRPr>
          </a:p>
          <a:p>
            <a:pPr lvl="1"/>
            <a:r>
              <a:rPr lang="en-US">
                <a:solidFill>
                  <a:schemeClr val="tx1"/>
                </a:solidFill>
                <a:latin typeface="Arial"/>
                <a:cs typeface="Arial"/>
              </a:rPr>
              <a:t>Non-Lead –  2,822,107 (77.61%) </a:t>
            </a:r>
            <a:endParaRPr lang="en-US">
              <a:solidFill>
                <a:schemeClr val="tx1"/>
              </a:solidFill>
            </a:endParaRPr>
          </a:p>
          <a:p>
            <a:pPr marL="457200" lvl="1" indent="0">
              <a:buNone/>
            </a:pPr>
            <a:endParaRPr lang="en-US">
              <a:solidFill>
                <a:schemeClr val="tx1"/>
              </a:solidFill>
            </a:endParaRPr>
          </a:p>
          <a:p>
            <a:r>
              <a:rPr lang="en-US">
                <a:solidFill>
                  <a:schemeClr val="tx1"/>
                </a:solidFill>
                <a:latin typeface="Arial"/>
                <a:cs typeface="Arial"/>
              </a:rPr>
              <a:t>These inventories have been renamed the “initial” service line inventories, as the LCRI added additional inventory requirements as part of a new “baseline” inventory</a:t>
            </a:r>
          </a:p>
          <a:p>
            <a:pPr lvl="1"/>
            <a:r>
              <a:rPr lang="en-US">
                <a:solidFill>
                  <a:schemeClr val="tx1"/>
                </a:solidFill>
                <a:latin typeface="Arial"/>
                <a:cs typeface="Arial"/>
              </a:rPr>
              <a:t>Connectors</a:t>
            </a:r>
          </a:p>
          <a:p>
            <a:pPr lvl="1"/>
            <a:r>
              <a:rPr lang="en-US">
                <a:solidFill>
                  <a:schemeClr val="tx1"/>
                </a:solidFill>
                <a:latin typeface="Arial"/>
                <a:cs typeface="Arial"/>
              </a:rPr>
              <a:t>Annual Updating</a:t>
            </a:r>
          </a:p>
        </p:txBody>
      </p:sp>
    </p:spTree>
    <p:extLst>
      <p:ext uri="{BB962C8B-B14F-4D97-AF65-F5344CB8AC3E}">
        <p14:creationId xmlns:p14="http://schemas.microsoft.com/office/powerpoint/2010/main" val="1505752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ED3D22D-6C62-56F7-90A8-D35DDA0A2FB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pic>
        <p:nvPicPr>
          <p:cNvPr id="7" name="Picture 6">
            <a:extLst>
              <a:ext uri="{FF2B5EF4-FFF2-40B4-BE49-F238E27FC236}">
                <a16:creationId xmlns:a16="http://schemas.microsoft.com/office/drawing/2014/main" id="{C718E6C0-0526-CF5B-99FC-345B81D775F8}"/>
              </a:ext>
            </a:extLst>
          </p:cNvPr>
          <p:cNvPicPr>
            <a:picLocks noChangeAspect="1"/>
          </p:cNvPicPr>
          <p:nvPr/>
        </p:nvPicPr>
        <p:blipFill>
          <a:blip r:embed="rId3">
            <a:extLst>
              <a:ext uri="{28A0092B-C50C-407E-A947-70E740481C1C}">
                <a14:useLocalDpi xmlns:a14="http://schemas.microsoft.com/office/drawing/2010/main" val="0"/>
              </a:ext>
            </a:extLst>
          </a:blip>
          <a:srcRect t="-1" b="-403"/>
          <a:stretch>
            <a:fillRect/>
          </a:stretch>
        </p:blipFill>
        <p:spPr>
          <a:xfrm>
            <a:off x="4082986" y="55364"/>
            <a:ext cx="4026028" cy="6556772"/>
          </a:xfrm>
          <a:prstGeom prst="rect">
            <a:avLst/>
          </a:prstGeom>
        </p:spPr>
      </p:pic>
    </p:spTree>
    <p:extLst>
      <p:ext uri="{BB962C8B-B14F-4D97-AF65-F5344CB8AC3E}">
        <p14:creationId xmlns:p14="http://schemas.microsoft.com/office/powerpoint/2010/main" val="28015289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FF268-901E-1312-FFF8-019C3E472AA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D98317D2-4441-88C7-9E9B-D02E4BB3AFFB}"/>
              </a:ext>
            </a:extLst>
          </p:cNvPr>
          <p:cNvPicPr>
            <a:picLocks noChangeAspect="1"/>
          </p:cNvPicPr>
          <p:nvPr/>
        </p:nvPicPr>
        <p:blipFill>
          <a:blip r:embed="rId3">
            <a:extLst>
              <a:ext uri="{28A0092B-C50C-407E-A947-70E740481C1C}">
                <a14:useLocalDpi xmlns:a14="http://schemas.microsoft.com/office/drawing/2010/main" val="0"/>
              </a:ext>
            </a:extLst>
          </a:blip>
          <a:srcRect t="-2" b="55926"/>
          <a:stretch>
            <a:fillRect/>
          </a:stretch>
        </p:blipFill>
        <p:spPr>
          <a:xfrm>
            <a:off x="1781810" y="97973"/>
            <a:ext cx="8425178" cy="6023429"/>
          </a:xfrm>
          <a:prstGeom prst="rect">
            <a:avLst/>
          </a:prstGeom>
        </p:spPr>
      </p:pic>
      <p:sp>
        <p:nvSpPr>
          <p:cNvPr id="4" name="Slide Number Placeholder 3">
            <a:extLst>
              <a:ext uri="{FF2B5EF4-FFF2-40B4-BE49-F238E27FC236}">
                <a16:creationId xmlns:a16="http://schemas.microsoft.com/office/drawing/2014/main" id="{BEF8988B-1C1E-DC2A-2232-C01BFA66B20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Tree>
    <p:extLst>
      <p:ext uri="{BB962C8B-B14F-4D97-AF65-F5344CB8AC3E}">
        <p14:creationId xmlns:p14="http://schemas.microsoft.com/office/powerpoint/2010/main" val="26315896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7C64FFE-0846-A26A-7A25-219104C9CCC9}"/>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pic>
        <p:nvPicPr>
          <p:cNvPr id="2" name="Picture 1">
            <a:extLst>
              <a:ext uri="{FF2B5EF4-FFF2-40B4-BE49-F238E27FC236}">
                <a16:creationId xmlns:a16="http://schemas.microsoft.com/office/drawing/2014/main" id="{FFC13B85-B432-2D99-8CB8-7A8EACF7F659}"/>
              </a:ext>
            </a:extLst>
          </p:cNvPr>
          <p:cNvPicPr>
            <a:picLocks noChangeAspect="1"/>
          </p:cNvPicPr>
          <p:nvPr/>
        </p:nvPicPr>
        <p:blipFill>
          <a:blip r:embed="rId3">
            <a:extLst>
              <a:ext uri="{28A0092B-C50C-407E-A947-70E740481C1C}">
                <a14:useLocalDpi xmlns:a14="http://schemas.microsoft.com/office/drawing/2010/main" val="0"/>
              </a:ext>
            </a:extLst>
          </a:blip>
          <a:srcRect t="44006" b="6095"/>
          <a:stretch>
            <a:fillRect/>
          </a:stretch>
        </p:blipFill>
        <p:spPr>
          <a:xfrm>
            <a:off x="1968921" y="69058"/>
            <a:ext cx="8254157" cy="6680787"/>
          </a:xfrm>
          <a:prstGeom prst="rect">
            <a:avLst/>
          </a:prstGeom>
        </p:spPr>
      </p:pic>
    </p:spTree>
    <p:extLst>
      <p:ext uri="{BB962C8B-B14F-4D97-AF65-F5344CB8AC3E}">
        <p14:creationId xmlns:p14="http://schemas.microsoft.com/office/powerpoint/2010/main" val="290581698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8E7FC-365E-62AF-3FE9-289F15ACB4D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B4B9D6B-9453-444C-5831-056F501BF48C}"/>
              </a:ext>
            </a:extLst>
          </p:cNvPr>
          <p:cNvSpPr>
            <a:spLocks noGrp="1"/>
          </p:cNvSpPr>
          <p:nvPr>
            <p:ph type="title"/>
          </p:nvPr>
        </p:nvSpPr>
        <p:spPr/>
        <p:txBody>
          <a:bodyPr>
            <a:normAutofit/>
          </a:bodyPr>
          <a:lstStyle/>
          <a:p>
            <a:r>
              <a:rPr lang="en-US" sz="4800"/>
              <a:t>Service Line Material Notices</a:t>
            </a:r>
          </a:p>
        </p:txBody>
      </p:sp>
      <p:sp>
        <p:nvSpPr>
          <p:cNvPr id="6" name="Content Placeholder 5">
            <a:extLst>
              <a:ext uri="{FF2B5EF4-FFF2-40B4-BE49-F238E27FC236}">
                <a16:creationId xmlns:a16="http://schemas.microsoft.com/office/drawing/2014/main" id="{1938848C-9BA0-FC16-A60E-91D647AD09C8}"/>
              </a:ext>
            </a:extLst>
          </p:cNvPr>
          <p:cNvSpPr>
            <a:spLocks noGrp="1"/>
          </p:cNvSpPr>
          <p:nvPr>
            <p:ph idx="1"/>
          </p:nvPr>
        </p:nvSpPr>
        <p:spPr/>
        <p:txBody>
          <a:bodyPr/>
          <a:lstStyle/>
          <a:p>
            <a:pPr lvl="1"/>
            <a:endParaRPr lang="en-US">
              <a:solidFill>
                <a:schemeClr val="tx1"/>
              </a:solidFill>
            </a:endParaRPr>
          </a:p>
          <a:p>
            <a:pPr lvl="1"/>
            <a:endParaRPr lang="en-US">
              <a:solidFill>
                <a:schemeClr val="tx1"/>
              </a:solidFill>
            </a:endParaRPr>
          </a:p>
        </p:txBody>
      </p:sp>
      <p:sp>
        <p:nvSpPr>
          <p:cNvPr id="2" name="Slide Number Placeholder 1">
            <a:extLst>
              <a:ext uri="{FF2B5EF4-FFF2-40B4-BE49-F238E27FC236}">
                <a16:creationId xmlns:a16="http://schemas.microsoft.com/office/drawing/2014/main" id="{A2CAB239-B0D0-BB9F-1E76-1E1BF653DB19}"/>
              </a:ext>
            </a:extLst>
          </p:cNvPr>
          <p:cNvSpPr>
            <a:spLocks noGrp="1"/>
          </p:cNvSpPr>
          <p:nvPr>
            <p:ph type="sldNum" sz="quarter" idx="12"/>
          </p:nvPr>
        </p:nvSpPr>
        <p:spPr/>
        <p:txBody>
          <a:bodyPr/>
          <a:lstStyle/>
          <a:p>
            <a:fld id="{11F27F3A-B3E9-41ED-AF8F-A365F10BB65F}" type="slidenum">
              <a:rPr lang="en-US" smtClean="0"/>
              <a:pPr/>
              <a:t>11</a:t>
            </a:fld>
            <a:endParaRPr lang="en-US"/>
          </a:p>
        </p:txBody>
      </p:sp>
      <p:sp>
        <p:nvSpPr>
          <p:cNvPr id="7" name="Title 1">
            <a:extLst>
              <a:ext uri="{FF2B5EF4-FFF2-40B4-BE49-F238E27FC236}">
                <a16:creationId xmlns:a16="http://schemas.microsoft.com/office/drawing/2014/main" id="{29D6045C-B3B8-9AD3-7FAB-E9254F7EE875}"/>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algn="l"/>
            <a:r>
              <a:rPr lang="en-US" sz="1800"/>
              <a:t>Department of Environmental Quality</a:t>
            </a:r>
          </a:p>
        </p:txBody>
      </p:sp>
      <p:sp>
        <p:nvSpPr>
          <p:cNvPr id="8" name="Content Placeholder 5">
            <a:extLst>
              <a:ext uri="{FF2B5EF4-FFF2-40B4-BE49-F238E27FC236}">
                <a16:creationId xmlns:a16="http://schemas.microsoft.com/office/drawing/2014/main" id="{55B70A92-C9A3-720D-59C9-5F0C45652E18}"/>
              </a:ext>
            </a:extLst>
          </p:cNvPr>
          <p:cNvSpPr txBox="1">
            <a:spLocks/>
          </p:cNvSpPr>
          <p:nvPr/>
        </p:nvSpPr>
        <p:spPr>
          <a:xfrm>
            <a:off x="838200" y="1159671"/>
            <a:ext cx="10515600" cy="5019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77859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77859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77859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77859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77859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a:solidFill>
                  <a:schemeClr val="tx1"/>
                </a:solidFill>
              </a:rPr>
              <a:t>The LCRR requires that a system send a notice to all customers served by lead, GRR, or unknown material service lines annually.</a:t>
            </a:r>
          </a:p>
          <a:p>
            <a:pPr lvl="1">
              <a:spcAft>
                <a:spcPts val="600"/>
              </a:spcAft>
            </a:pPr>
            <a:r>
              <a:rPr lang="en-US">
                <a:solidFill>
                  <a:schemeClr val="tx1"/>
                </a:solidFill>
              </a:rPr>
              <a:t>NC interpreted annually as by the end of the calendar year.</a:t>
            </a:r>
          </a:p>
          <a:p>
            <a:pPr>
              <a:spcAft>
                <a:spcPts val="600"/>
              </a:spcAft>
            </a:pPr>
            <a:r>
              <a:rPr lang="en-US">
                <a:solidFill>
                  <a:schemeClr val="tx1"/>
                </a:solidFill>
              </a:rPr>
              <a:t>Water systems required to certify distribution of notices to customers within the proper timeframe and provide a copy of the notices distributed to the state by July 1 of the following year.</a:t>
            </a:r>
          </a:p>
          <a:p>
            <a:pPr>
              <a:spcAft>
                <a:spcPts val="600"/>
              </a:spcAft>
            </a:pPr>
            <a:r>
              <a:rPr lang="en-US">
                <a:solidFill>
                  <a:schemeClr val="tx1"/>
                </a:solidFill>
              </a:rPr>
              <a:t>Each notice must include the following information, by rule:</a:t>
            </a:r>
          </a:p>
          <a:p>
            <a:pPr lvl="1">
              <a:spcAft>
                <a:spcPts val="600"/>
              </a:spcAft>
            </a:pPr>
            <a:r>
              <a:rPr lang="en-US">
                <a:solidFill>
                  <a:schemeClr val="tx1"/>
                </a:solidFill>
              </a:rPr>
              <a:t>A statement that the service line is lead, GRR, or of unknown material</a:t>
            </a:r>
          </a:p>
          <a:p>
            <a:pPr lvl="1">
              <a:spcAft>
                <a:spcPts val="600"/>
              </a:spcAft>
            </a:pPr>
            <a:r>
              <a:rPr lang="en-US">
                <a:solidFill>
                  <a:schemeClr val="tx1"/>
                </a:solidFill>
              </a:rPr>
              <a:t>An explanation of the health effects of lead as specified in the rule (new language)</a:t>
            </a:r>
          </a:p>
          <a:p>
            <a:pPr lvl="1">
              <a:spcAft>
                <a:spcPts val="600"/>
              </a:spcAft>
            </a:pPr>
            <a:r>
              <a:rPr lang="en-US">
                <a:solidFill>
                  <a:schemeClr val="tx1"/>
                </a:solidFill>
              </a:rPr>
              <a:t>Steps persons at the service connection can take to reduce exposure to lead in drinking water</a:t>
            </a:r>
          </a:p>
          <a:p>
            <a:pPr lvl="1">
              <a:spcAft>
                <a:spcPts val="600"/>
              </a:spcAft>
            </a:pPr>
            <a:r>
              <a:rPr lang="en-US">
                <a:solidFill>
                  <a:schemeClr val="tx1"/>
                </a:solidFill>
              </a:rPr>
              <a:t>Information about opportunities to replace (lead and GRR), programs to finance replacement (lead), and verify the service line material (unknown material)</a:t>
            </a:r>
          </a:p>
          <a:p>
            <a:pPr lvl="1"/>
            <a:endParaRPr lang="en-US">
              <a:solidFill>
                <a:schemeClr val="tx1"/>
              </a:solidFill>
            </a:endParaRPr>
          </a:p>
          <a:p>
            <a:pPr lvl="1"/>
            <a:endParaRPr lang="en-US">
              <a:solidFill>
                <a:schemeClr val="tx1"/>
              </a:solidFill>
            </a:endParaRPr>
          </a:p>
        </p:txBody>
      </p:sp>
    </p:spTree>
    <p:extLst>
      <p:ext uri="{BB962C8B-B14F-4D97-AF65-F5344CB8AC3E}">
        <p14:creationId xmlns:p14="http://schemas.microsoft.com/office/powerpoint/2010/main" val="16887739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6EB38-D52B-078F-07DD-C0027773A82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52EBCE6-25BB-042B-9AA8-DF36EDB44B20}"/>
              </a:ext>
            </a:extLst>
          </p:cNvPr>
          <p:cNvSpPr>
            <a:spLocks noGrp="1"/>
          </p:cNvSpPr>
          <p:nvPr>
            <p:ph type="title"/>
          </p:nvPr>
        </p:nvSpPr>
        <p:spPr/>
        <p:txBody>
          <a:bodyPr>
            <a:normAutofit/>
          </a:bodyPr>
          <a:lstStyle/>
          <a:p>
            <a:r>
              <a:rPr lang="en-US" sz="4800"/>
              <a:t>Service Line Material Notices</a:t>
            </a:r>
          </a:p>
        </p:txBody>
      </p:sp>
      <p:sp>
        <p:nvSpPr>
          <p:cNvPr id="6" name="Content Placeholder 5">
            <a:extLst>
              <a:ext uri="{FF2B5EF4-FFF2-40B4-BE49-F238E27FC236}">
                <a16:creationId xmlns:a16="http://schemas.microsoft.com/office/drawing/2014/main" id="{A24BF63F-149F-FEAB-5FE0-156F9E577EA7}"/>
              </a:ext>
            </a:extLst>
          </p:cNvPr>
          <p:cNvSpPr>
            <a:spLocks noGrp="1"/>
          </p:cNvSpPr>
          <p:nvPr>
            <p:ph idx="1"/>
          </p:nvPr>
        </p:nvSpPr>
        <p:spPr/>
        <p:txBody>
          <a:bodyPr/>
          <a:lstStyle/>
          <a:p>
            <a:pPr lvl="1"/>
            <a:endParaRPr lang="en-US">
              <a:solidFill>
                <a:schemeClr val="tx1"/>
              </a:solidFill>
            </a:endParaRPr>
          </a:p>
          <a:p>
            <a:pPr lvl="1"/>
            <a:endParaRPr lang="en-US">
              <a:solidFill>
                <a:schemeClr val="tx1"/>
              </a:solidFill>
            </a:endParaRPr>
          </a:p>
        </p:txBody>
      </p:sp>
      <p:sp>
        <p:nvSpPr>
          <p:cNvPr id="2" name="Slide Number Placeholder 1">
            <a:extLst>
              <a:ext uri="{FF2B5EF4-FFF2-40B4-BE49-F238E27FC236}">
                <a16:creationId xmlns:a16="http://schemas.microsoft.com/office/drawing/2014/main" id="{E6968428-FDF9-6182-7C83-DC7664B870CE}"/>
              </a:ext>
            </a:extLst>
          </p:cNvPr>
          <p:cNvSpPr>
            <a:spLocks noGrp="1"/>
          </p:cNvSpPr>
          <p:nvPr>
            <p:ph type="sldNum" sz="quarter" idx="12"/>
          </p:nvPr>
        </p:nvSpPr>
        <p:spPr/>
        <p:txBody>
          <a:bodyPr/>
          <a:lstStyle/>
          <a:p>
            <a:fld id="{11F27F3A-B3E9-41ED-AF8F-A365F10BB65F}" type="slidenum">
              <a:rPr lang="en-US" smtClean="0"/>
              <a:pPr/>
              <a:t>12</a:t>
            </a:fld>
            <a:endParaRPr lang="en-US"/>
          </a:p>
        </p:txBody>
      </p:sp>
      <p:sp>
        <p:nvSpPr>
          <p:cNvPr id="7" name="Title 1">
            <a:extLst>
              <a:ext uri="{FF2B5EF4-FFF2-40B4-BE49-F238E27FC236}">
                <a16:creationId xmlns:a16="http://schemas.microsoft.com/office/drawing/2014/main" id="{D910AD5F-CD6B-63C5-2D46-8150F870784C}"/>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algn="l"/>
            <a:r>
              <a:rPr lang="en-US" sz="1800"/>
              <a:t>Department of Environmental Quality</a:t>
            </a:r>
          </a:p>
        </p:txBody>
      </p:sp>
      <p:sp>
        <p:nvSpPr>
          <p:cNvPr id="8" name="Content Placeholder 5">
            <a:extLst>
              <a:ext uri="{FF2B5EF4-FFF2-40B4-BE49-F238E27FC236}">
                <a16:creationId xmlns:a16="http://schemas.microsoft.com/office/drawing/2014/main" id="{923A28AA-204E-9C85-F5B2-51D4F7A52065}"/>
              </a:ext>
            </a:extLst>
          </p:cNvPr>
          <p:cNvSpPr txBox="1">
            <a:spLocks/>
          </p:cNvSpPr>
          <p:nvPr/>
        </p:nvSpPr>
        <p:spPr>
          <a:xfrm>
            <a:off x="838200" y="1159671"/>
            <a:ext cx="10515600" cy="5019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77859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77859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77859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77859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77859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a:solidFill>
                  <a:schemeClr val="tx1"/>
                </a:solidFill>
              </a:rPr>
              <a:t>Service line material notices must be distributed annually, so replacing lead or GRR services lines, and/or confirming the material of unknown material services lines will reduce the number of notices required to be issued.</a:t>
            </a:r>
          </a:p>
          <a:p>
            <a:pPr>
              <a:spcAft>
                <a:spcPts val="600"/>
              </a:spcAft>
            </a:pPr>
            <a:r>
              <a:rPr lang="en-US">
                <a:solidFill>
                  <a:schemeClr val="tx1"/>
                </a:solidFill>
              </a:rPr>
              <a:t>Service line material notice templates are available on the Public Water Supply Section’s website</a:t>
            </a:r>
          </a:p>
          <a:p>
            <a:pPr lvl="1">
              <a:spcAft>
                <a:spcPts val="600"/>
              </a:spcAft>
            </a:pPr>
            <a:r>
              <a:rPr lang="en-US" u="sng">
                <a:solidFill>
                  <a:schemeClr val="tx1"/>
                </a:solidFill>
                <a:hlinkClick r:id="rId3"/>
              </a:rPr>
              <a:t>https://www.deq.nc.gov/about/divisions/water-resources/drinking-water/lead-service-line-inventory</a:t>
            </a:r>
            <a:r>
              <a:rPr lang="en-US" u="sng">
                <a:solidFill>
                  <a:schemeClr val="tx1"/>
                </a:solidFill>
              </a:rPr>
              <a:t> </a:t>
            </a:r>
            <a:endParaRPr lang="en-US">
              <a:solidFill>
                <a:schemeClr val="tx1"/>
              </a:solidFill>
            </a:endParaRPr>
          </a:p>
          <a:p>
            <a:pPr>
              <a:spcAft>
                <a:spcPts val="600"/>
              </a:spcAft>
            </a:pPr>
            <a:r>
              <a:rPr lang="en-US">
                <a:solidFill>
                  <a:schemeClr val="tx1"/>
                </a:solidFill>
              </a:rPr>
              <a:t>Notices should be submitted to the Public Water Supply Section through our online ECERT application (</a:t>
            </a:r>
            <a:r>
              <a:rPr lang="en-US" u="sng">
                <a:solidFill>
                  <a:schemeClr val="tx1"/>
                </a:solidFill>
                <a:hlinkClick r:id="rId4"/>
              </a:rPr>
              <a:t>https://pws.ncwater.org/ECERT/pages/default.aspx</a:t>
            </a:r>
            <a:r>
              <a:rPr lang="en-US">
                <a:solidFill>
                  <a:schemeClr val="tx1"/>
                </a:solidFill>
              </a:rPr>
              <a:t>).</a:t>
            </a:r>
          </a:p>
          <a:p>
            <a:pPr>
              <a:spcAft>
                <a:spcPts val="600"/>
              </a:spcAft>
            </a:pPr>
            <a:r>
              <a:rPr lang="en-US">
                <a:solidFill>
                  <a:schemeClr val="tx1"/>
                </a:solidFill>
              </a:rPr>
              <a:t>Water systems with no lead, GRR, or unknown material services lines do not have to provide notices to customers, but they must still either make their inventory publicly accessible or provide a written statement declaring that the system is entirely composed of non-lead service lines and include a general description of the applicable sources used to make that determination.</a:t>
            </a:r>
          </a:p>
          <a:p>
            <a:pPr lvl="1"/>
            <a:endParaRPr lang="en-US">
              <a:solidFill>
                <a:schemeClr val="tx1"/>
              </a:solidFill>
            </a:endParaRPr>
          </a:p>
        </p:txBody>
      </p:sp>
    </p:spTree>
    <p:extLst>
      <p:ext uri="{BB962C8B-B14F-4D97-AF65-F5344CB8AC3E}">
        <p14:creationId xmlns:p14="http://schemas.microsoft.com/office/powerpoint/2010/main" val="1647334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E95A0-422C-3514-D40B-A483B60794E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F2A0FCD-B599-73C0-F75F-FD954E9CF30D}"/>
              </a:ext>
            </a:extLst>
          </p:cNvPr>
          <p:cNvSpPr>
            <a:spLocks noGrp="1"/>
          </p:cNvSpPr>
          <p:nvPr>
            <p:ph type="title"/>
          </p:nvPr>
        </p:nvSpPr>
        <p:spPr/>
        <p:txBody>
          <a:bodyPr>
            <a:normAutofit/>
          </a:bodyPr>
          <a:lstStyle/>
          <a:p>
            <a:r>
              <a:rPr lang="en-US" sz="4800"/>
              <a:t>Lead ALE Tier 1 Public Notification</a:t>
            </a:r>
          </a:p>
        </p:txBody>
      </p:sp>
      <p:sp>
        <p:nvSpPr>
          <p:cNvPr id="2" name="Slide Number Placeholder 1">
            <a:extLst>
              <a:ext uri="{FF2B5EF4-FFF2-40B4-BE49-F238E27FC236}">
                <a16:creationId xmlns:a16="http://schemas.microsoft.com/office/drawing/2014/main" id="{629F45A3-B76F-852F-E0A3-32709A016AFD}"/>
              </a:ext>
            </a:extLst>
          </p:cNvPr>
          <p:cNvSpPr>
            <a:spLocks noGrp="1"/>
          </p:cNvSpPr>
          <p:nvPr>
            <p:ph type="sldNum" sz="quarter" idx="12"/>
          </p:nvPr>
        </p:nvSpPr>
        <p:spPr/>
        <p:txBody>
          <a:bodyPr/>
          <a:lstStyle/>
          <a:p>
            <a:fld id="{11F27F3A-B3E9-41ED-AF8F-A365F10BB65F}" type="slidenum">
              <a:rPr lang="en-US" smtClean="0"/>
              <a:pPr/>
              <a:t>13</a:t>
            </a:fld>
            <a:endParaRPr lang="en-US"/>
          </a:p>
        </p:txBody>
      </p:sp>
      <p:sp>
        <p:nvSpPr>
          <p:cNvPr id="6" name="Content Placeholder 5">
            <a:extLst>
              <a:ext uri="{FF2B5EF4-FFF2-40B4-BE49-F238E27FC236}">
                <a16:creationId xmlns:a16="http://schemas.microsoft.com/office/drawing/2014/main" id="{63B8A280-3AE0-6B7E-7238-858063FED24D}"/>
              </a:ext>
            </a:extLst>
          </p:cNvPr>
          <p:cNvSpPr>
            <a:spLocks noGrp="1"/>
          </p:cNvSpPr>
          <p:nvPr>
            <p:ph idx="4294967295"/>
          </p:nvPr>
        </p:nvSpPr>
        <p:spPr>
          <a:xfrm>
            <a:off x="0" y="1166813"/>
            <a:ext cx="10515600" cy="5019675"/>
          </a:xfrm>
        </p:spPr>
        <p:txBody>
          <a:bodyPr/>
          <a:lstStyle/>
          <a:p>
            <a:pPr lvl="1"/>
            <a:endParaRPr lang="en-US">
              <a:solidFill>
                <a:schemeClr val="tx1"/>
              </a:solidFill>
            </a:endParaRPr>
          </a:p>
          <a:p>
            <a:pPr lvl="1"/>
            <a:endParaRPr lang="en-US">
              <a:solidFill>
                <a:schemeClr val="tx1"/>
              </a:solidFill>
            </a:endParaRPr>
          </a:p>
        </p:txBody>
      </p:sp>
      <p:sp>
        <p:nvSpPr>
          <p:cNvPr id="7" name="Title 1">
            <a:extLst>
              <a:ext uri="{FF2B5EF4-FFF2-40B4-BE49-F238E27FC236}">
                <a16:creationId xmlns:a16="http://schemas.microsoft.com/office/drawing/2014/main" id="{6FE4A057-73B9-1D40-9785-BF9B7C35E6E2}"/>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algn="l"/>
            <a:r>
              <a:rPr lang="en-US" sz="1800"/>
              <a:t>Department of Environmental Quality</a:t>
            </a:r>
          </a:p>
        </p:txBody>
      </p:sp>
      <p:sp>
        <p:nvSpPr>
          <p:cNvPr id="3" name="Content Placeholder 5">
            <a:extLst>
              <a:ext uri="{FF2B5EF4-FFF2-40B4-BE49-F238E27FC236}">
                <a16:creationId xmlns:a16="http://schemas.microsoft.com/office/drawing/2014/main" id="{928A3012-1016-14E8-7BA1-7E0A8DCDC93C}"/>
              </a:ext>
            </a:extLst>
          </p:cNvPr>
          <p:cNvSpPr txBox="1">
            <a:spLocks/>
          </p:cNvSpPr>
          <p:nvPr/>
        </p:nvSpPr>
        <p:spPr>
          <a:xfrm>
            <a:off x="838200" y="1159671"/>
            <a:ext cx="10515600" cy="474150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77859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77859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77859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77859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77859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a:solidFill>
                  <a:schemeClr val="tx1"/>
                </a:solidFill>
              </a:rPr>
              <a:t>Now that LCRR compliance date of October 16, 2024 has passed, water systems are now required to issue a Tier 1 public notification to customers if the 90</a:t>
            </a:r>
            <a:r>
              <a:rPr lang="en-US" baseline="30000">
                <a:solidFill>
                  <a:schemeClr val="tx1"/>
                </a:solidFill>
              </a:rPr>
              <a:t>th</a:t>
            </a:r>
            <a:r>
              <a:rPr lang="en-US">
                <a:solidFill>
                  <a:schemeClr val="tx1"/>
                </a:solidFill>
              </a:rPr>
              <a:t> percentile lead level exceeds the lead action level of 0.015 mg/L (15 ppb).</a:t>
            </a:r>
          </a:p>
          <a:p>
            <a:pPr lvl="1">
              <a:spcAft>
                <a:spcPts val="600"/>
              </a:spcAft>
            </a:pPr>
            <a:r>
              <a:rPr lang="en-US">
                <a:solidFill>
                  <a:schemeClr val="tx1"/>
                </a:solidFill>
              </a:rPr>
              <a:t>As a reminder, a Tier 1 public notification requires the notice to distributed to customers within 24 hours of learning of the lead action level exceedance.</a:t>
            </a:r>
          </a:p>
          <a:p>
            <a:pPr lvl="1">
              <a:spcAft>
                <a:spcPts val="600"/>
              </a:spcAft>
            </a:pPr>
            <a:r>
              <a:rPr lang="en-US">
                <a:solidFill>
                  <a:schemeClr val="tx1"/>
                </a:solidFill>
              </a:rPr>
              <a:t>The notice can be delivered to customers by broadcast media (radio/television), posting in conspicuous locations through the service areas, and/or hand delivery to all persons served by the system.</a:t>
            </a:r>
          </a:p>
          <a:p>
            <a:pPr>
              <a:spcAft>
                <a:spcPts val="600"/>
              </a:spcAft>
            </a:pPr>
            <a:r>
              <a:rPr lang="en-US">
                <a:solidFill>
                  <a:schemeClr val="tx1"/>
                </a:solidFill>
              </a:rPr>
              <a:t>The Lead Action Level Exceedance Tier 1 Public Notice template is available on the Public Water Supply Section’s website</a:t>
            </a:r>
          </a:p>
          <a:p>
            <a:pPr lvl="1">
              <a:spcAft>
                <a:spcPts val="600"/>
              </a:spcAft>
            </a:pPr>
            <a:r>
              <a:rPr lang="en-US" u="sng">
                <a:solidFill>
                  <a:schemeClr val="tx1"/>
                </a:solidFill>
                <a:hlinkClick r:id="rId3"/>
              </a:rPr>
              <a:t>https://www.deq.nc.gov/about/divisions/water-resources/drinking-water/lead-service-line-inventory</a:t>
            </a:r>
            <a:r>
              <a:rPr lang="en-US">
                <a:solidFill>
                  <a:schemeClr val="tx1"/>
                </a:solidFill>
              </a:rPr>
              <a:t>.</a:t>
            </a:r>
          </a:p>
          <a:p>
            <a:pPr>
              <a:spcAft>
                <a:spcPts val="600"/>
              </a:spcAft>
            </a:pPr>
            <a:r>
              <a:rPr lang="en-US" b="0" i="0">
                <a:solidFill>
                  <a:srgbClr val="212529"/>
                </a:solidFill>
                <a:effectLst/>
                <a:latin typeface="+mn-lt"/>
              </a:rPr>
              <a:t>After deliver</a:t>
            </a:r>
            <a:r>
              <a:rPr lang="en-US">
                <a:solidFill>
                  <a:srgbClr val="212529"/>
                </a:solidFill>
                <a:latin typeface="+mn-lt"/>
              </a:rPr>
              <a:t>ing</a:t>
            </a:r>
            <a:r>
              <a:rPr lang="en-US" b="0" i="0">
                <a:solidFill>
                  <a:srgbClr val="212529"/>
                </a:solidFill>
                <a:effectLst/>
                <a:latin typeface="+mn-lt"/>
              </a:rPr>
              <a:t> to customers, certified notice should be submitted via email to both </a:t>
            </a:r>
            <a:r>
              <a:rPr lang="en-US" b="0" i="0" u="sng">
                <a:solidFill>
                  <a:srgbClr val="3C744C"/>
                </a:solidFill>
                <a:effectLst/>
                <a:latin typeface="+mn-lt"/>
                <a:hlinkClick r:id="rId4"/>
              </a:rPr>
              <a:t>pwss.lcr@deq.nc.gov</a:t>
            </a:r>
            <a:r>
              <a:rPr lang="en-US" b="0" i="0">
                <a:solidFill>
                  <a:srgbClr val="212529"/>
                </a:solidFill>
                <a:effectLst/>
                <a:latin typeface="+mn-lt"/>
              </a:rPr>
              <a:t> and </a:t>
            </a:r>
            <a:r>
              <a:rPr lang="en-US" u="sng" err="1">
                <a:hlinkClick r:id="rId5" tooltip="mailto:LeadALE@EPA.gov"/>
              </a:rPr>
              <a:t>LeadALE@EPA.gov</a:t>
            </a:r>
            <a:r>
              <a:rPr lang="en-US" u="sng" err="1"/>
              <a:t>.</a:t>
            </a:r>
            <a:r>
              <a:rPr lang="en-US" b="0" i="0" err="1">
                <a:solidFill>
                  <a:srgbClr val="212529"/>
                </a:solidFill>
                <a:effectLst/>
                <a:latin typeface="+mn-lt"/>
              </a:rPr>
              <a:t>A</a:t>
            </a:r>
            <a:r>
              <a:rPr lang="en-US" b="0" i="0">
                <a:solidFill>
                  <a:srgbClr val="212529"/>
                </a:solidFill>
                <a:effectLst/>
                <a:latin typeface="+mn-lt"/>
              </a:rPr>
              <a:t> new module is currently under development within our web-based ECERT application for submission of these lead action level exceedance public notices, which will be available soon.</a:t>
            </a:r>
            <a:endParaRPr lang="en-US">
              <a:solidFill>
                <a:schemeClr val="tx1"/>
              </a:solidFill>
              <a:latin typeface="+mn-lt"/>
            </a:endParaRPr>
          </a:p>
        </p:txBody>
      </p:sp>
    </p:spTree>
    <p:extLst>
      <p:ext uri="{BB962C8B-B14F-4D97-AF65-F5344CB8AC3E}">
        <p14:creationId xmlns:p14="http://schemas.microsoft.com/office/powerpoint/2010/main" val="2828160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DC818-1378-F162-2ED7-1F88BFBE096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2E1F1C4-4B61-5BC9-C4BC-1E2920F8983D}"/>
              </a:ext>
            </a:extLst>
          </p:cNvPr>
          <p:cNvSpPr/>
          <p:nvPr/>
        </p:nvSpPr>
        <p:spPr>
          <a:xfrm>
            <a:off x="650748" y="1297861"/>
            <a:ext cx="10890504" cy="162526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03639D9C-4E97-59BA-49E4-C626D0E978BF}"/>
              </a:ext>
            </a:extLst>
          </p:cNvPr>
          <p:cNvSpPr/>
          <p:nvPr/>
        </p:nvSpPr>
        <p:spPr>
          <a:xfrm>
            <a:off x="650748" y="3232405"/>
            <a:ext cx="10890504" cy="2459968"/>
          </a:xfrm>
          <a:prstGeom prst="rect">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22FF7610-F45B-8339-708E-551104758FEB}"/>
              </a:ext>
            </a:extLst>
          </p:cNvPr>
          <p:cNvSpPr>
            <a:spLocks noGrp="1"/>
          </p:cNvSpPr>
          <p:nvPr>
            <p:ph idx="4294967295"/>
          </p:nvPr>
        </p:nvSpPr>
        <p:spPr>
          <a:xfrm>
            <a:off x="958645" y="1445866"/>
            <a:ext cx="10274710" cy="4304552"/>
          </a:xfrm>
        </p:spPr>
        <p:txBody>
          <a:bodyPr>
            <a:normAutofit fontScale="77500" lnSpcReduction="20000"/>
          </a:bodyPr>
          <a:lstStyle/>
          <a:p>
            <a:pPr marL="0" indent="0">
              <a:spcAft>
                <a:spcPts val="600"/>
              </a:spcAft>
              <a:buNone/>
            </a:pPr>
            <a:r>
              <a:rPr lang="en-US" b="1" u="sng">
                <a:solidFill>
                  <a:schemeClr val="bg1"/>
                </a:solidFill>
              </a:rPr>
              <a:t>Lead Health Effects Language Under the Lead and Copper Rule (LCR)</a:t>
            </a:r>
          </a:p>
          <a:p>
            <a:pPr marL="457200" lvl="1" indent="0">
              <a:spcAft>
                <a:spcPts val="1200"/>
              </a:spcAft>
              <a:buNone/>
            </a:pPr>
            <a:r>
              <a:rPr lang="en-US" i="1">
                <a:solidFill>
                  <a:schemeClr val="bg1"/>
                </a:solidFill>
              </a:rPr>
              <a:t>Infants and children who drink water containing lead in excess of the action level could experience delays in their physical or mental development. Children could show slight deficits in attention span and learning abilities. Adults who drink this water over many years could develop kidney problems or high blood pressure.</a:t>
            </a:r>
          </a:p>
          <a:p>
            <a:pPr>
              <a:spcAft>
                <a:spcPts val="600"/>
              </a:spcAft>
            </a:pPr>
            <a:endParaRPr lang="en-US">
              <a:solidFill>
                <a:schemeClr val="tx1"/>
              </a:solidFill>
            </a:endParaRPr>
          </a:p>
          <a:p>
            <a:pPr marL="0" indent="0">
              <a:lnSpc>
                <a:spcPct val="120000"/>
              </a:lnSpc>
              <a:spcAft>
                <a:spcPts val="600"/>
              </a:spcAft>
              <a:buNone/>
            </a:pPr>
            <a:r>
              <a:rPr lang="en-US" b="1" u="sng">
                <a:solidFill>
                  <a:schemeClr val="bg1"/>
                </a:solidFill>
              </a:rPr>
              <a:t>Lead Health Effects Language Under the Lead and Copper Rule Revisions (LCRR)</a:t>
            </a:r>
          </a:p>
          <a:p>
            <a:pPr marL="457200" lvl="1" indent="0">
              <a:spcAft>
                <a:spcPts val="600"/>
              </a:spcAft>
              <a:buNone/>
            </a:pPr>
            <a:r>
              <a:rPr lang="en-US" i="1">
                <a:solidFill>
                  <a:schemeClr val="bg1"/>
                </a:solidFill>
              </a:rPr>
              <a:t>Exposure to lead in drinking water can cause serious health effects in all age groups. Infants and children can have decreases in IQ and attention span. Lead exposure can lead to new learning and behavior problems or exacerbate existing learning and behavior problems. The children of women who are exposed to lead before or during pregnancy can have increased risk of these adverse health effects. Adults can have increased risks of heart disease, high blood pressure, kidney or nervous system problems. </a:t>
            </a:r>
          </a:p>
        </p:txBody>
      </p:sp>
      <p:sp>
        <p:nvSpPr>
          <p:cNvPr id="5" name="Title 4">
            <a:extLst>
              <a:ext uri="{FF2B5EF4-FFF2-40B4-BE49-F238E27FC236}">
                <a16:creationId xmlns:a16="http://schemas.microsoft.com/office/drawing/2014/main" id="{499C93EF-CBB1-4730-A720-97A49697A704}"/>
              </a:ext>
            </a:extLst>
          </p:cNvPr>
          <p:cNvSpPr>
            <a:spLocks noGrp="1"/>
          </p:cNvSpPr>
          <p:nvPr>
            <p:ph type="title"/>
          </p:nvPr>
        </p:nvSpPr>
        <p:spPr>
          <a:xfrm>
            <a:off x="838200" y="105819"/>
            <a:ext cx="10515600" cy="1061245"/>
          </a:xfrm>
        </p:spPr>
        <p:txBody>
          <a:bodyPr>
            <a:normAutofit/>
          </a:bodyPr>
          <a:lstStyle/>
          <a:p>
            <a:r>
              <a:rPr lang="en-US" sz="4800"/>
              <a:t>Revised Lead Health Effects Language</a:t>
            </a:r>
          </a:p>
        </p:txBody>
      </p:sp>
      <p:sp>
        <p:nvSpPr>
          <p:cNvPr id="7" name="Title 1">
            <a:extLst>
              <a:ext uri="{FF2B5EF4-FFF2-40B4-BE49-F238E27FC236}">
                <a16:creationId xmlns:a16="http://schemas.microsoft.com/office/drawing/2014/main" id="{F4EF66C4-6A74-E6A7-B0E1-5AE696CAB71E}"/>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algn="l"/>
            <a:r>
              <a:rPr lang="en-US" sz="1800"/>
              <a:t>Department of Environmental Quality</a:t>
            </a:r>
          </a:p>
        </p:txBody>
      </p:sp>
      <p:sp>
        <p:nvSpPr>
          <p:cNvPr id="2" name="Slide Number Placeholder 1">
            <a:extLst>
              <a:ext uri="{FF2B5EF4-FFF2-40B4-BE49-F238E27FC236}">
                <a16:creationId xmlns:a16="http://schemas.microsoft.com/office/drawing/2014/main" id="{5CB7AC82-1D15-7010-21D3-507575B9D6F2}"/>
              </a:ext>
            </a:extLst>
          </p:cNvPr>
          <p:cNvSpPr>
            <a:spLocks noGrp="1"/>
          </p:cNvSpPr>
          <p:nvPr>
            <p:ph type="sldNum" sz="quarter" idx="12"/>
          </p:nvPr>
        </p:nvSpPr>
        <p:spPr>
          <a:xfrm>
            <a:off x="104775" y="6650830"/>
            <a:ext cx="2743200" cy="138112"/>
          </a:xfrm>
        </p:spPr>
        <p:txBody>
          <a:bodyPr/>
          <a:lstStyle/>
          <a:p>
            <a:fld id="{11F27F3A-B3E9-41ED-AF8F-A365F10BB65F}" type="slidenum">
              <a:rPr lang="en-US" smtClean="0"/>
              <a:pPr/>
              <a:t>14</a:t>
            </a:fld>
            <a:endParaRPr lang="en-US"/>
          </a:p>
        </p:txBody>
      </p:sp>
    </p:spTree>
    <p:extLst>
      <p:ext uri="{BB962C8B-B14F-4D97-AF65-F5344CB8AC3E}">
        <p14:creationId xmlns:p14="http://schemas.microsoft.com/office/powerpoint/2010/main" val="29290645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050F447-7D93-7909-713A-37D44710A0A4}"/>
              </a:ext>
            </a:extLst>
          </p:cNvPr>
          <p:cNvSpPr>
            <a:spLocks noGrp="1"/>
          </p:cNvSpPr>
          <p:nvPr>
            <p:ph type="sldNum" sz="quarter" idx="12"/>
          </p:nvPr>
        </p:nvSpPr>
        <p:spPr/>
        <p:txBody>
          <a:bodyPr/>
          <a:lstStyle/>
          <a:p>
            <a:fld id="{11F27F3A-B3E9-41ED-AF8F-A365F10BB65F}" type="slidenum">
              <a:rPr lang="en-US" smtClean="0"/>
              <a:pPr/>
              <a:t>15</a:t>
            </a:fld>
            <a:endParaRPr lang="en-US"/>
          </a:p>
        </p:txBody>
      </p:sp>
      <p:sp>
        <p:nvSpPr>
          <p:cNvPr id="6" name="Title 5">
            <a:extLst>
              <a:ext uri="{FF2B5EF4-FFF2-40B4-BE49-F238E27FC236}">
                <a16:creationId xmlns:a16="http://schemas.microsoft.com/office/drawing/2014/main" id="{21D3725C-9D81-06FC-EF38-46BC679ECD92}"/>
              </a:ext>
            </a:extLst>
          </p:cNvPr>
          <p:cNvSpPr>
            <a:spLocks noGrp="1"/>
          </p:cNvSpPr>
          <p:nvPr>
            <p:ph type="ctrTitle"/>
          </p:nvPr>
        </p:nvSpPr>
        <p:spPr/>
        <p:txBody>
          <a:bodyPr>
            <a:normAutofit/>
          </a:bodyPr>
          <a:lstStyle/>
          <a:p>
            <a:r>
              <a:rPr lang="en-US" sz="4400"/>
              <a:t>Enforcement Changes - Starting (Jan 1, 2026)</a:t>
            </a:r>
          </a:p>
        </p:txBody>
      </p:sp>
      <p:pic>
        <p:nvPicPr>
          <p:cNvPr id="3074" name="Picture 2" descr="Feds help 10 NJ towns replace toxic lead service lines | Video | NJ ...">
            <a:extLst>
              <a:ext uri="{FF2B5EF4-FFF2-40B4-BE49-F238E27FC236}">
                <a16:creationId xmlns:a16="http://schemas.microsoft.com/office/drawing/2014/main" id="{46338F1E-E2C3-B16D-978D-29CAE6E57A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1411" y="1946364"/>
            <a:ext cx="7072366" cy="3978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9309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02692-E6A0-C164-61D6-DFB575D289A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A7C2FC4-B5CB-4587-1BBE-DE46C436776C}"/>
              </a:ext>
            </a:extLst>
          </p:cNvPr>
          <p:cNvSpPr>
            <a:spLocks noGrp="1"/>
          </p:cNvSpPr>
          <p:nvPr>
            <p:ph type="title"/>
          </p:nvPr>
        </p:nvSpPr>
        <p:spPr/>
        <p:txBody>
          <a:bodyPr>
            <a:normAutofit/>
          </a:bodyPr>
          <a:lstStyle/>
          <a:p>
            <a:r>
              <a:rPr lang="en-US" sz="4800"/>
              <a:t>Sampling</a:t>
            </a:r>
          </a:p>
        </p:txBody>
      </p:sp>
      <p:sp>
        <p:nvSpPr>
          <p:cNvPr id="2" name="Slide Number Placeholder 1">
            <a:extLst>
              <a:ext uri="{FF2B5EF4-FFF2-40B4-BE49-F238E27FC236}">
                <a16:creationId xmlns:a16="http://schemas.microsoft.com/office/drawing/2014/main" id="{65050303-1A61-82CE-4BE2-E9AE8154D9C2}"/>
              </a:ext>
            </a:extLst>
          </p:cNvPr>
          <p:cNvSpPr>
            <a:spLocks noGrp="1"/>
          </p:cNvSpPr>
          <p:nvPr>
            <p:ph type="sldNum" sz="quarter" idx="12"/>
          </p:nvPr>
        </p:nvSpPr>
        <p:spPr/>
        <p:txBody>
          <a:bodyPr/>
          <a:lstStyle/>
          <a:p>
            <a:fld id="{11F27F3A-B3E9-41ED-AF8F-A365F10BB65F}" type="slidenum">
              <a:rPr lang="en-US" smtClean="0"/>
              <a:pPr/>
              <a:t>16</a:t>
            </a:fld>
            <a:endParaRPr lang="en-US"/>
          </a:p>
        </p:txBody>
      </p:sp>
      <p:sp>
        <p:nvSpPr>
          <p:cNvPr id="7" name="Title 1">
            <a:extLst>
              <a:ext uri="{FF2B5EF4-FFF2-40B4-BE49-F238E27FC236}">
                <a16:creationId xmlns:a16="http://schemas.microsoft.com/office/drawing/2014/main" id="{D59C7F0D-3D6C-30B8-E5C2-C0AB5020EB4B}"/>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algn="l"/>
            <a:r>
              <a:rPr lang="en-US" sz="1800"/>
              <a:t>Department of Environmental Quality</a:t>
            </a:r>
          </a:p>
        </p:txBody>
      </p:sp>
      <p:sp>
        <p:nvSpPr>
          <p:cNvPr id="3" name="Content Placeholder 5">
            <a:extLst>
              <a:ext uri="{FF2B5EF4-FFF2-40B4-BE49-F238E27FC236}">
                <a16:creationId xmlns:a16="http://schemas.microsoft.com/office/drawing/2014/main" id="{58C6C17A-EC1A-ECFB-6841-4B3001F608C4}"/>
              </a:ext>
            </a:extLst>
          </p:cNvPr>
          <p:cNvSpPr>
            <a:spLocks noGrp="1"/>
          </p:cNvSpPr>
          <p:nvPr>
            <p:ph idx="1"/>
          </p:nvPr>
        </p:nvSpPr>
        <p:spPr>
          <a:xfrm>
            <a:off x="838200" y="1228727"/>
            <a:ext cx="10515600" cy="4308473"/>
          </a:xfrm>
        </p:spPr>
        <p:txBody>
          <a:bodyPr>
            <a:normAutofit lnSpcReduction="10000"/>
          </a:bodyPr>
          <a:lstStyle/>
          <a:p>
            <a:pPr>
              <a:spcAft>
                <a:spcPts val="600"/>
              </a:spcAft>
            </a:pPr>
            <a:r>
              <a:rPr lang="en-US" sz="2400">
                <a:solidFill>
                  <a:schemeClr val="tx1"/>
                </a:solidFill>
              </a:rPr>
              <a:t>Sampling Data:</a:t>
            </a:r>
          </a:p>
          <a:p>
            <a:pPr lvl="1">
              <a:spcAft>
                <a:spcPts val="600"/>
              </a:spcAft>
            </a:pPr>
            <a:r>
              <a:rPr lang="en-US" sz="2000" kern="100">
                <a:solidFill>
                  <a:schemeClr val="tx1"/>
                </a:solidFill>
                <a:ea typeface="Calibri" panose="020F0502020204030204" pitchFamily="34" charset="0"/>
                <a:cs typeface="Times New Roman" panose="02020603050405020304" pitchFamily="18" charset="0"/>
              </a:rPr>
              <a:t>Tap locations </a:t>
            </a:r>
          </a:p>
          <a:p>
            <a:pPr lvl="2">
              <a:spcAft>
                <a:spcPts val="600"/>
              </a:spcAft>
            </a:pPr>
            <a:r>
              <a:rPr lang="en-US" sz="1800" kern="100">
                <a:solidFill>
                  <a:schemeClr val="tx1"/>
                </a:solidFill>
                <a:ea typeface="Calibri" panose="020F0502020204030204" pitchFamily="34" charset="0"/>
                <a:cs typeface="Times New Roman" panose="02020603050405020304" pitchFamily="18" charset="0"/>
              </a:rPr>
              <a:t>Kitchen or Bathroom Sink (Residential)</a:t>
            </a:r>
          </a:p>
          <a:p>
            <a:pPr lvl="2">
              <a:spcAft>
                <a:spcPts val="600"/>
              </a:spcAft>
            </a:pPr>
            <a:r>
              <a:rPr lang="en-US" sz="1800" u="sng" kern="100">
                <a:solidFill>
                  <a:schemeClr val="tx1"/>
                </a:solidFill>
                <a:ea typeface="Calibri" panose="020F0502020204030204" pitchFamily="34" charset="0"/>
                <a:cs typeface="Times New Roman" panose="02020603050405020304" pitchFamily="18" charset="0"/>
              </a:rPr>
              <a:t>Indoor</a:t>
            </a:r>
            <a:r>
              <a:rPr lang="en-US" sz="1800" kern="100">
                <a:solidFill>
                  <a:schemeClr val="tx1"/>
                </a:solidFill>
                <a:ea typeface="Calibri" panose="020F0502020204030204" pitchFamily="34" charset="0"/>
                <a:cs typeface="Times New Roman" panose="02020603050405020304" pitchFamily="18" charset="0"/>
              </a:rPr>
              <a:t> tap typically used to draw water for consumption (non-residential)</a:t>
            </a:r>
            <a:endParaRPr lang="en-US" sz="1800" u="sng" kern="100">
              <a:solidFill>
                <a:schemeClr val="tx1"/>
              </a:solidFill>
              <a:ea typeface="Calibri" panose="020F0502020204030204" pitchFamily="34" charset="0"/>
              <a:cs typeface="Times New Roman" panose="02020603050405020304" pitchFamily="18" charset="0"/>
            </a:endParaRPr>
          </a:p>
          <a:p>
            <a:pPr lvl="1">
              <a:spcAft>
                <a:spcPts val="600"/>
              </a:spcAft>
            </a:pPr>
            <a:r>
              <a:rPr lang="en-US" sz="2000" kern="100">
                <a:solidFill>
                  <a:schemeClr val="tx1"/>
                </a:solidFill>
                <a:ea typeface="Calibri" panose="020F0502020204030204" pitchFamily="34" charset="0"/>
                <a:cs typeface="Times New Roman" panose="02020603050405020304" pitchFamily="18" charset="0"/>
              </a:rPr>
              <a:t>Duplicate Sites</a:t>
            </a:r>
          </a:p>
          <a:p>
            <a:pPr lvl="1">
              <a:spcAft>
                <a:spcPts val="600"/>
              </a:spcAft>
            </a:pPr>
            <a:r>
              <a:rPr lang="en-US" sz="2000" kern="100">
                <a:solidFill>
                  <a:schemeClr val="tx1"/>
                </a:solidFill>
                <a:ea typeface="Calibri" panose="020F0502020204030204" pitchFamily="34" charset="0"/>
                <a:cs typeface="Times New Roman" panose="02020603050405020304" pitchFamily="18" charset="0"/>
              </a:rPr>
              <a:t>Site in Sample Pool</a:t>
            </a:r>
          </a:p>
          <a:p>
            <a:pPr>
              <a:spcAft>
                <a:spcPts val="600"/>
              </a:spcAft>
            </a:pPr>
            <a:r>
              <a:rPr lang="en-US" sz="2400" kern="100">
                <a:solidFill>
                  <a:schemeClr val="tx1"/>
                </a:solidFill>
                <a:ea typeface="Calibri" panose="020F0502020204030204" pitchFamily="34" charset="0"/>
                <a:cs typeface="Times New Roman" panose="02020603050405020304" pitchFamily="18" charset="0"/>
              </a:rPr>
              <a:t>Site Pools:</a:t>
            </a:r>
          </a:p>
          <a:p>
            <a:pPr lvl="1">
              <a:spcAft>
                <a:spcPts val="600"/>
              </a:spcAft>
            </a:pPr>
            <a:r>
              <a:rPr lang="en-US" sz="2000" kern="100">
                <a:solidFill>
                  <a:schemeClr val="tx1"/>
                </a:solidFill>
                <a:ea typeface="Calibri" panose="020F0502020204030204" pitchFamily="34" charset="0"/>
                <a:cs typeface="Times New Roman" panose="02020603050405020304" pitchFamily="18" charset="0"/>
              </a:rPr>
              <a:t>Correct Site #s</a:t>
            </a:r>
          </a:p>
          <a:p>
            <a:pPr lvl="1">
              <a:spcAft>
                <a:spcPts val="600"/>
              </a:spcAft>
            </a:pPr>
            <a:r>
              <a:rPr lang="en-US" sz="2000" kern="100">
                <a:solidFill>
                  <a:schemeClr val="tx1"/>
                </a:solidFill>
                <a:ea typeface="Calibri" panose="020F0502020204030204" pitchFamily="34" charset="0"/>
                <a:cs typeface="Times New Roman" panose="02020603050405020304" pitchFamily="18" charset="0"/>
              </a:rPr>
              <a:t>Location Codes (</a:t>
            </a:r>
            <a:r>
              <a:rPr lang="en-US" sz="2000" kern="100" err="1">
                <a:solidFill>
                  <a:schemeClr val="tx1"/>
                </a:solidFill>
                <a:ea typeface="Calibri" panose="020F0502020204030204" pitchFamily="34" charset="0"/>
                <a:cs typeface="Times New Roman" panose="02020603050405020304" pitchFamily="18" charset="0"/>
              </a:rPr>
              <a:t>ie</a:t>
            </a:r>
            <a:r>
              <a:rPr lang="en-US" sz="2000" kern="100">
                <a:solidFill>
                  <a:schemeClr val="tx1"/>
                </a:solidFill>
                <a:ea typeface="Calibri" panose="020F0502020204030204" pitchFamily="34" charset="0"/>
                <a:cs typeface="Times New Roman" panose="02020603050405020304" pitchFamily="18" charset="0"/>
              </a:rPr>
              <a:t> A01)</a:t>
            </a:r>
          </a:p>
          <a:p>
            <a:pPr lvl="1">
              <a:spcAft>
                <a:spcPts val="600"/>
              </a:spcAft>
            </a:pPr>
            <a:r>
              <a:rPr lang="en-US" sz="2000" kern="100">
                <a:solidFill>
                  <a:schemeClr val="tx1"/>
                </a:solidFill>
                <a:ea typeface="Calibri" panose="020F0502020204030204" pitchFamily="34" charset="0"/>
                <a:cs typeface="Times New Roman" panose="02020603050405020304" pitchFamily="18" charset="0"/>
              </a:rPr>
              <a:t>Update as Needed Online</a:t>
            </a:r>
            <a:br>
              <a:rPr lang="en-US" sz="2000" kern="100">
                <a:solidFill>
                  <a:schemeClr val="tx1"/>
                </a:solidFill>
                <a:ea typeface="Calibri" panose="020F0502020204030204" pitchFamily="34" charset="0"/>
                <a:cs typeface="Times New Roman" panose="02020603050405020304" pitchFamily="18" charset="0"/>
              </a:rPr>
            </a:br>
            <a:r>
              <a:rPr lang="en-US" kern="100">
                <a:solidFill>
                  <a:schemeClr val="tx1"/>
                </a:solidFill>
                <a:ea typeface="Calibri" panose="020F0502020204030204" pitchFamily="34" charset="0"/>
                <a:cs typeface="Times New Roman" panose="02020603050405020304" pitchFamily="18" charset="0"/>
                <a:hlinkClick r:id="rId3"/>
              </a:rPr>
              <a:t>https://www.ncwater.org/?page=679</a:t>
            </a:r>
            <a:endParaRPr lang="en-US" sz="2000" kern="100">
              <a:solidFill>
                <a:schemeClr val="tx1"/>
              </a:solidFill>
              <a:ea typeface="Calibri" panose="020F0502020204030204" pitchFamily="34" charset="0"/>
              <a:cs typeface="Times New Roman" panose="02020603050405020304" pitchFamily="18" charset="0"/>
            </a:endParaRPr>
          </a:p>
          <a:p>
            <a:pPr lvl="1">
              <a:spcAft>
                <a:spcPts val="600"/>
              </a:spcAft>
            </a:pPr>
            <a:endParaRPr lang="en-US" sz="2000" kern="100">
              <a:solidFill>
                <a:schemeClr val="tx1"/>
              </a:solidFill>
              <a:ea typeface="Calibri" panose="020F0502020204030204" pitchFamily="34" charset="0"/>
              <a:cs typeface="Times New Roman" panose="02020603050405020304" pitchFamily="18" charset="0"/>
            </a:endParaRPr>
          </a:p>
          <a:p>
            <a:pPr lvl="1">
              <a:spcAft>
                <a:spcPts val="600"/>
              </a:spcAft>
            </a:pPr>
            <a:endParaRPr lang="en-US" sz="2000" kern="100">
              <a:solidFill>
                <a:schemeClr val="tx1"/>
              </a:solidFill>
              <a:ea typeface="Calibri" panose="020F0502020204030204" pitchFamily="34" charset="0"/>
              <a:cs typeface="Times New Roman" panose="02020603050405020304" pitchFamily="18" charset="0"/>
            </a:endParaRPr>
          </a:p>
          <a:p>
            <a:pPr>
              <a:spcAft>
                <a:spcPts val="600"/>
              </a:spcAft>
            </a:pPr>
            <a:endParaRPr lang="en-US" kern="100">
              <a:solidFill>
                <a:schemeClr val="tx1"/>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08084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EEACA-43CB-C4C8-FA95-8195C6CB7EA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849B424-CFA6-1758-9A61-678120117299}"/>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dirty="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6" name="Title 5">
            <a:extLst>
              <a:ext uri="{FF2B5EF4-FFF2-40B4-BE49-F238E27FC236}">
                <a16:creationId xmlns:a16="http://schemas.microsoft.com/office/drawing/2014/main" id="{313371D4-6D28-351B-AEFA-C052452E2BDF}"/>
              </a:ext>
            </a:extLst>
          </p:cNvPr>
          <p:cNvSpPr>
            <a:spLocks noGrp="1"/>
          </p:cNvSpPr>
          <p:nvPr>
            <p:ph type="ctrTitle"/>
          </p:nvPr>
        </p:nvSpPr>
        <p:spPr/>
        <p:txBody>
          <a:bodyPr>
            <a:normAutofit/>
          </a:bodyPr>
          <a:lstStyle/>
          <a:p>
            <a:r>
              <a:rPr lang="en-US" sz="3600"/>
              <a:t>Lead and Copper Rule Improvements (LCRI)</a:t>
            </a:r>
          </a:p>
        </p:txBody>
      </p:sp>
      <p:pic>
        <p:nvPicPr>
          <p:cNvPr id="3" name="Picture 2">
            <a:extLst>
              <a:ext uri="{FF2B5EF4-FFF2-40B4-BE49-F238E27FC236}">
                <a16:creationId xmlns:a16="http://schemas.microsoft.com/office/drawing/2014/main" id="{35008C07-C49B-994D-4268-EC50B5316598}"/>
              </a:ext>
            </a:extLst>
          </p:cNvPr>
          <p:cNvPicPr>
            <a:picLocks noChangeAspect="1"/>
          </p:cNvPicPr>
          <p:nvPr/>
        </p:nvPicPr>
        <p:blipFill>
          <a:blip r:embed="rId3"/>
          <a:stretch>
            <a:fillRect/>
          </a:stretch>
        </p:blipFill>
        <p:spPr>
          <a:xfrm>
            <a:off x="2241984" y="1828800"/>
            <a:ext cx="7708031" cy="4337052"/>
          </a:xfrm>
          <a:prstGeom prst="rect">
            <a:avLst/>
          </a:prstGeom>
        </p:spPr>
      </p:pic>
      <p:sp>
        <p:nvSpPr>
          <p:cNvPr id="5" name="Rectangle 4">
            <a:extLst>
              <a:ext uri="{FF2B5EF4-FFF2-40B4-BE49-F238E27FC236}">
                <a16:creationId xmlns:a16="http://schemas.microsoft.com/office/drawing/2014/main" id="{A5763C38-F641-D30A-7E6B-321B62DFAD7D}"/>
              </a:ext>
            </a:extLst>
          </p:cNvPr>
          <p:cNvSpPr/>
          <p:nvPr/>
        </p:nvSpPr>
        <p:spPr>
          <a:xfrm>
            <a:off x="2651408" y="2718174"/>
            <a:ext cx="2908143" cy="463938"/>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lumMod val="75000"/>
                    <a:lumOff val="25000"/>
                  </a:prstClr>
                </a:solidFill>
                <a:effectLst/>
                <a:uLnTx/>
                <a:uFillTx/>
                <a:latin typeface="Arial"/>
                <a:ea typeface="+mn-ea"/>
                <a:cs typeface="+mn-cs"/>
              </a:rPr>
              <a:t>LCRI</a:t>
            </a:r>
          </a:p>
        </p:txBody>
      </p:sp>
    </p:spTree>
    <p:extLst>
      <p:ext uri="{BB962C8B-B14F-4D97-AF65-F5344CB8AC3E}">
        <p14:creationId xmlns:p14="http://schemas.microsoft.com/office/powerpoint/2010/main" val="38915767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F2D80-3384-4737-7111-CC9D3A8245C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3BB5249-98A8-ACC9-5BEE-E3E98B3FAF13}"/>
              </a:ext>
            </a:extLst>
          </p:cNvPr>
          <p:cNvSpPr>
            <a:spLocks noGrp="1"/>
          </p:cNvSpPr>
          <p:nvPr>
            <p:ph type="title"/>
          </p:nvPr>
        </p:nvSpPr>
        <p:spPr/>
        <p:txBody>
          <a:bodyPr>
            <a:normAutofit fontScale="90000"/>
          </a:bodyPr>
          <a:lstStyle/>
          <a:p>
            <a:r>
              <a:rPr lang="en-US" sz="4800"/>
              <a:t>Lead and Copper Rule Improvements (LCRI)</a:t>
            </a:r>
          </a:p>
        </p:txBody>
      </p:sp>
      <p:sp>
        <p:nvSpPr>
          <p:cNvPr id="6" name="Content Placeholder 5">
            <a:extLst>
              <a:ext uri="{FF2B5EF4-FFF2-40B4-BE49-F238E27FC236}">
                <a16:creationId xmlns:a16="http://schemas.microsoft.com/office/drawing/2014/main" id="{D3DA3743-53D9-EB91-0F87-C342059745E8}"/>
              </a:ext>
            </a:extLst>
          </p:cNvPr>
          <p:cNvSpPr>
            <a:spLocks noGrp="1"/>
          </p:cNvSpPr>
          <p:nvPr>
            <p:ph idx="1"/>
          </p:nvPr>
        </p:nvSpPr>
        <p:spPr>
          <a:xfrm>
            <a:off x="838200" y="1070827"/>
            <a:ext cx="10515600" cy="1692251"/>
          </a:xfrm>
        </p:spPr>
        <p:txBody>
          <a:bodyPr>
            <a:normAutofit/>
          </a:bodyPr>
          <a:lstStyle/>
          <a:p>
            <a:pPr>
              <a:spcAft>
                <a:spcPts val="600"/>
              </a:spcAft>
            </a:pPr>
            <a:r>
              <a:rPr lang="en-US">
                <a:solidFill>
                  <a:schemeClr val="tx1"/>
                </a:solidFill>
              </a:rPr>
              <a:t>The final LCRI was published to the Federal Register on October 30, 2024.</a:t>
            </a:r>
          </a:p>
          <a:p>
            <a:pPr>
              <a:spcAft>
                <a:spcPts val="600"/>
              </a:spcAft>
            </a:pPr>
            <a:r>
              <a:rPr lang="en-US">
                <a:solidFill>
                  <a:schemeClr val="tx1"/>
                </a:solidFill>
              </a:rPr>
              <a:t>Compliance date for the LCRI is November 1, 2027.</a:t>
            </a:r>
          </a:p>
          <a:p>
            <a:pPr>
              <a:spcAft>
                <a:spcPts val="600"/>
              </a:spcAft>
            </a:pPr>
            <a:r>
              <a:rPr lang="en-US">
                <a:solidFill>
                  <a:schemeClr val="tx1"/>
                </a:solidFill>
              </a:rPr>
              <a:t>A general overview of the LCRI’s requirements include:</a:t>
            </a:r>
          </a:p>
        </p:txBody>
      </p:sp>
      <p:sp>
        <p:nvSpPr>
          <p:cNvPr id="2" name="Slide Number Placeholder 1">
            <a:extLst>
              <a:ext uri="{FF2B5EF4-FFF2-40B4-BE49-F238E27FC236}">
                <a16:creationId xmlns:a16="http://schemas.microsoft.com/office/drawing/2014/main" id="{EC502902-4858-F6C0-6549-987FBBD5DC5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7" name="Title 1">
            <a:extLst>
              <a:ext uri="{FF2B5EF4-FFF2-40B4-BE49-F238E27FC236}">
                <a16:creationId xmlns:a16="http://schemas.microsoft.com/office/drawing/2014/main" id="{10D62DC3-4704-E341-D55B-C26CC4378510}"/>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sp>
        <p:nvSpPr>
          <p:cNvPr id="3" name="TextBox 2">
            <a:extLst>
              <a:ext uri="{FF2B5EF4-FFF2-40B4-BE49-F238E27FC236}">
                <a16:creationId xmlns:a16="http://schemas.microsoft.com/office/drawing/2014/main" id="{073A0856-F63D-BB74-970A-FD35C6ADE064}"/>
              </a:ext>
            </a:extLst>
          </p:cNvPr>
          <p:cNvSpPr txBox="1"/>
          <p:nvPr/>
        </p:nvSpPr>
        <p:spPr>
          <a:xfrm>
            <a:off x="838200" y="2882907"/>
            <a:ext cx="5257800" cy="332398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a:ea typeface="+mn-ea"/>
                <a:cs typeface="+mn-cs"/>
              </a:rPr>
              <a:t>Lead Action Level Lowered</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a:ea typeface="+mn-ea"/>
                <a:cs typeface="+mn-cs"/>
              </a:rPr>
              <a:t>Revised Tiering Criteria</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a:ea typeface="+mn-ea"/>
                <a:cs typeface="+mn-cs"/>
              </a:rPr>
              <a:t>Monitoring Requirements and 90</a:t>
            </a:r>
            <a:r>
              <a:rPr kumimoji="0" lang="en-US" sz="1800" b="0" i="0" u="none" strike="noStrike" kern="1200" cap="none" spc="0" normalizeH="0" baseline="30000" noProof="0">
                <a:ln>
                  <a:noFill/>
                </a:ln>
                <a:solidFill>
                  <a:prstClr val="black"/>
                </a:solidFill>
                <a:effectLst/>
                <a:uLnTx/>
                <a:uFillTx/>
                <a:latin typeface="Arial"/>
                <a:ea typeface="+mn-ea"/>
                <a:cs typeface="+mn-cs"/>
              </a:rPr>
              <a:t>th</a:t>
            </a:r>
            <a:r>
              <a:rPr kumimoji="0" lang="en-US" sz="1800" b="0" i="0" u="none" strike="noStrike" kern="1200" cap="none" spc="0" normalizeH="0" baseline="0" noProof="0">
                <a:ln>
                  <a:noFill/>
                </a:ln>
                <a:solidFill>
                  <a:prstClr val="black"/>
                </a:solidFill>
                <a:effectLst/>
                <a:uLnTx/>
                <a:uFillTx/>
                <a:latin typeface="Arial"/>
                <a:ea typeface="+mn-ea"/>
                <a:cs typeface="+mn-cs"/>
              </a:rPr>
              <a:t> Percentile Changes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a:ea typeface="+mn-ea"/>
                <a:cs typeface="+mn-cs"/>
              </a:rPr>
              <a:t>Corrosion Control Treatment (CCT) Changes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a:ea typeface="+mn-ea"/>
                <a:cs typeface="+mn-cs"/>
              </a:rPr>
              <a:t>Water Quality Parameter (WQP) Monitoring Changes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a:ea typeface="+mn-ea"/>
                <a:cs typeface="+mn-cs"/>
              </a:rPr>
              <a:t>Distribution System and Site Assessment (DSSA) Changes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4" name="TextBox 3">
            <a:extLst>
              <a:ext uri="{FF2B5EF4-FFF2-40B4-BE49-F238E27FC236}">
                <a16:creationId xmlns:a16="http://schemas.microsoft.com/office/drawing/2014/main" id="{28E623B2-B85A-60D0-489A-40C7E3979D70}"/>
              </a:ext>
            </a:extLst>
          </p:cNvPr>
          <p:cNvSpPr txBox="1"/>
          <p:nvPr/>
        </p:nvSpPr>
        <p:spPr>
          <a:xfrm>
            <a:off x="6096000" y="2882907"/>
            <a:ext cx="5257800" cy="284693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a:ea typeface="+mn-ea"/>
                <a:cs typeface="+mn-cs"/>
              </a:rPr>
              <a:t>Small System Compliance Flexibility</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a:ea typeface="+mn-ea"/>
                <a:cs typeface="+mn-cs"/>
              </a:rPr>
              <a:t>Public Education and Outreach Changes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a:ea typeface="+mn-ea"/>
                <a:cs typeface="+mn-cs"/>
              </a:rPr>
              <a:t>Consumer Confidence Report (CCR) Changes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a:ea typeface="+mn-ea"/>
                <a:cs typeface="+mn-cs"/>
              </a:rPr>
              <a:t>Baseline Service Line Inventory</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a:ea typeface="+mn-ea"/>
                <a:cs typeface="+mn-cs"/>
              </a:rPr>
              <a:t>Inventory Validation</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a:ea typeface="+mn-ea"/>
                <a:cs typeface="+mn-cs"/>
              </a:rPr>
              <a:t>Lead Service Line Replacement Plans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a:ea typeface="+mn-ea"/>
                <a:cs typeface="+mn-cs"/>
              </a:rPr>
              <a:t>School and Child Care Facility Sampling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1889764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5397F-DA5A-85C2-B773-CFB67A5F3B9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08802F7-85CA-03E7-8A2E-907351424E69}"/>
              </a:ext>
            </a:extLst>
          </p:cNvPr>
          <p:cNvSpPr>
            <a:spLocks noGrp="1"/>
          </p:cNvSpPr>
          <p:nvPr>
            <p:ph type="title"/>
          </p:nvPr>
        </p:nvSpPr>
        <p:spPr/>
        <p:txBody>
          <a:bodyPr>
            <a:normAutofit/>
          </a:bodyPr>
          <a:lstStyle/>
          <a:p>
            <a:r>
              <a:rPr lang="en-US" sz="4800"/>
              <a:t>Lead Action Level Lowered</a:t>
            </a:r>
          </a:p>
        </p:txBody>
      </p:sp>
      <p:sp>
        <p:nvSpPr>
          <p:cNvPr id="6" name="Content Placeholder 5">
            <a:extLst>
              <a:ext uri="{FF2B5EF4-FFF2-40B4-BE49-F238E27FC236}">
                <a16:creationId xmlns:a16="http://schemas.microsoft.com/office/drawing/2014/main" id="{819C98F2-6276-2F23-5913-F0E737A7C250}"/>
              </a:ext>
            </a:extLst>
          </p:cNvPr>
          <p:cNvSpPr>
            <a:spLocks noGrp="1"/>
          </p:cNvSpPr>
          <p:nvPr>
            <p:ph idx="1"/>
          </p:nvPr>
        </p:nvSpPr>
        <p:spPr>
          <a:xfrm>
            <a:off x="452487" y="1309590"/>
            <a:ext cx="8125905" cy="4120249"/>
          </a:xfrm>
          <a:ln w="38100">
            <a:solidFill>
              <a:schemeClr val="accent1"/>
            </a:solidFill>
          </a:ln>
        </p:spPr>
        <p:txBody>
          <a:bodyPr>
            <a:normAutofit/>
          </a:bodyPr>
          <a:lstStyle/>
          <a:p>
            <a:pPr>
              <a:spcAft>
                <a:spcPts val="600"/>
              </a:spcAft>
            </a:pPr>
            <a:r>
              <a:rPr lang="en-US" sz="2600" dirty="0">
                <a:solidFill>
                  <a:schemeClr val="tx1"/>
                </a:solidFill>
              </a:rPr>
              <a:t>The final LCRI lowers the 90</a:t>
            </a:r>
            <a:r>
              <a:rPr lang="en-US" sz="2600" baseline="30000" dirty="0">
                <a:solidFill>
                  <a:schemeClr val="tx1"/>
                </a:solidFill>
              </a:rPr>
              <a:t>th</a:t>
            </a:r>
            <a:r>
              <a:rPr lang="en-US" sz="2600" dirty="0">
                <a:solidFill>
                  <a:schemeClr val="tx1"/>
                </a:solidFill>
              </a:rPr>
              <a:t> percentile lead action level from 0.015 mg/L (15 ppb) under the current rule to </a:t>
            </a:r>
            <a:r>
              <a:rPr lang="en-US" sz="2600" b="1" dirty="0">
                <a:solidFill>
                  <a:schemeClr val="tx1"/>
                </a:solidFill>
              </a:rPr>
              <a:t>0.010 mg/L (10 ppb)</a:t>
            </a:r>
            <a:r>
              <a:rPr lang="en-US" sz="2600" dirty="0">
                <a:solidFill>
                  <a:schemeClr val="tx1"/>
                </a:solidFill>
              </a:rPr>
              <a:t> under the final rule.</a:t>
            </a:r>
          </a:p>
          <a:p>
            <a:pPr>
              <a:spcAft>
                <a:spcPts val="600"/>
              </a:spcAft>
            </a:pPr>
            <a:endParaRPr lang="en-US" sz="2600" dirty="0">
              <a:solidFill>
                <a:schemeClr val="tx1"/>
              </a:solidFill>
            </a:endParaRPr>
          </a:p>
          <a:p>
            <a:pPr>
              <a:spcAft>
                <a:spcPts val="600"/>
              </a:spcAft>
            </a:pPr>
            <a:r>
              <a:rPr lang="en-US" sz="2600" dirty="0">
                <a:solidFill>
                  <a:schemeClr val="tx1"/>
                </a:solidFill>
              </a:rPr>
              <a:t>Compliance date for the new lead action level is November 1, 2027.</a:t>
            </a:r>
          </a:p>
          <a:p>
            <a:pPr>
              <a:spcAft>
                <a:spcPts val="600"/>
              </a:spcAft>
            </a:pPr>
            <a:endParaRPr lang="en-US" sz="2600" dirty="0">
              <a:solidFill>
                <a:schemeClr val="tx1"/>
              </a:solidFill>
            </a:endParaRPr>
          </a:p>
          <a:p>
            <a:pPr>
              <a:spcAft>
                <a:spcPts val="600"/>
              </a:spcAft>
            </a:pPr>
            <a:r>
              <a:rPr lang="en-US" sz="2600" dirty="0">
                <a:solidFill>
                  <a:schemeClr val="tx1"/>
                </a:solidFill>
              </a:rPr>
              <a:t>The 90</a:t>
            </a:r>
            <a:r>
              <a:rPr lang="en-US" sz="2600" baseline="30000" dirty="0">
                <a:solidFill>
                  <a:schemeClr val="tx1"/>
                </a:solidFill>
              </a:rPr>
              <a:t>th</a:t>
            </a:r>
            <a:r>
              <a:rPr lang="en-US" sz="2600" dirty="0">
                <a:solidFill>
                  <a:schemeClr val="tx1"/>
                </a:solidFill>
              </a:rPr>
              <a:t> percentile copper action level remains at 1.3 mg/L (1.3 ppm) under the final rule. </a:t>
            </a:r>
          </a:p>
        </p:txBody>
      </p:sp>
      <p:sp>
        <p:nvSpPr>
          <p:cNvPr id="2" name="Slide Number Placeholder 1">
            <a:extLst>
              <a:ext uri="{FF2B5EF4-FFF2-40B4-BE49-F238E27FC236}">
                <a16:creationId xmlns:a16="http://schemas.microsoft.com/office/drawing/2014/main" id="{3CCD0AC3-6215-1ABA-6854-4BBD46EE43B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7" name="Title 1">
            <a:extLst>
              <a:ext uri="{FF2B5EF4-FFF2-40B4-BE49-F238E27FC236}">
                <a16:creationId xmlns:a16="http://schemas.microsoft.com/office/drawing/2014/main" id="{8228BE96-B52E-5A15-2D8F-4FDA5C5A35BA}"/>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sp>
        <p:nvSpPr>
          <p:cNvPr id="3" name="Arrow: Down 2">
            <a:extLst>
              <a:ext uri="{FF2B5EF4-FFF2-40B4-BE49-F238E27FC236}">
                <a16:creationId xmlns:a16="http://schemas.microsoft.com/office/drawing/2014/main" id="{6631FDB4-4EC7-7BF3-0C31-69EA0E8E2913}"/>
              </a:ext>
            </a:extLst>
          </p:cNvPr>
          <p:cNvSpPr/>
          <p:nvPr/>
        </p:nvSpPr>
        <p:spPr>
          <a:xfrm>
            <a:off x="9436232" y="2498102"/>
            <a:ext cx="1385740" cy="1838227"/>
          </a:xfrm>
          <a:prstGeom prst="downArrow">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 name="TextBox 3">
            <a:extLst>
              <a:ext uri="{FF2B5EF4-FFF2-40B4-BE49-F238E27FC236}">
                <a16:creationId xmlns:a16="http://schemas.microsoft.com/office/drawing/2014/main" id="{8B95F17C-799D-F6EA-03A2-63BAD0F8F9EF}"/>
              </a:ext>
            </a:extLst>
          </p:cNvPr>
          <p:cNvSpPr txBox="1"/>
          <p:nvPr/>
        </p:nvSpPr>
        <p:spPr>
          <a:xfrm>
            <a:off x="9332536" y="1793416"/>
            <a:ext cx="15931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7F9E3F"/>
                </a:solidFill>
                <a:effectLst/>
                <a:uLnTx/>
                <a:uFillTx/>
                <a:latin typeface="Arial"/>
                <a:ea typeface="+mn-ea"/>
                <a:cs typeface="+mn-cs"/>
              </a:rPr>
              <a:t>15 ppb</a:t>
            </a:r>
          </a:p>
        </p:txBody>
      </p:sp>
      <p:sp>
        <p:nvSpPr>
          <p:cNvPr id="8" name="TextBox 7">
            <a:extLst>
              <a:ext uri="{FF2B5EF4-FFF2-40B4-BE49-F238E27FC236}">
                <a16:creationId xmlns:a16="http://schemas.microsoft.com/office/drawing/2014/main" id="{2C8229C3-046C-DE80-A145-56C5EC03500F}"/>
              </a:ext>
            </a:extLst>
          </p:cNvPr>
          <p:cNvSpPr txBox="1"/>
          <p:nvPr/>
        </p:nvSpPr>
        <p:spPr>
          <a:xfrm>
            <a:off x="9332536" y="4541365"/>
            <a:ext cx="159313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7F9E3F"/>
                </a:solidFill>
                <a:effectLst/>
                <a:uLnTx/>
                <a:uFillTx/>
                <a:latin typeface="Arial"/>
                <a:ea typeface="+mn-ea"/>
                <a:cs typeface="+mn-cs"/>
              </a:rPr>
              <a:t>10 ppb</a:t>
            </a:r>
          </a:p>
        </p:txBody>
      </p:sp>
    </p:spTree>
    <p:extLst>
      <p:ext uri="{BB962C8B-B14F-4D97-AF65-F5344CB8AC3E}">
        <p14:creationId xmlns:p14="http://schemas.microsoft.com/office/powerpoint/2010/main" val="36611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14536-F8DF-E6EF-5DCF-DB5E99CCFD2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4DF18EF-D1A9-CB23-F103-8EF408B0FF16}"/>
              </a:ext>
            </a:extLst>
          </p:cNvPr>
          <p:cNvSpPr>
            <a:spLocks noGrp="1"/>
          </p:cNvSpPr>
          <p:nvPr>
            <p:ph type="title"/>
          </p:nvPr>
        </p:nvSpPr>
        <p:spPr/>
        <p:txBody>
          <a:bodyPr>
            <a:normAutofit/>
          </a:bodyPr>
          <a:lstStyle/>
          <a:p>
            <a:r>
              <a:rPr lang="en-US" sz="4800"/>
              <a:t>Revised Tiering Criteria</a:t>
            </a:r>
          </a:p>
        </p:txBody>
      </p:sp>
      <p:sp>
        <p:nvSpPr>
          <p:cNvPr id="2" name="Slide Number Placeholder 1">
            <a:extLst>
              <a:ext uri="{FF2B5EF4-FFF2-40B4-BE49-F238E27FC236}">
                <a16:creationId xmlns:a16="http://schemas.microsoft.com/office/drawing/2014/main" id="{DF2F6B5A-A269-59CE-CA7B-5360ADCDA16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7" name="Title 1">
            <a:extLst>
              <a:ext uri="{FF2B5EF4-FFF2-40B4-BE49-F238E27FC236}">
                <a16:creationId xmlns:a16="http://schemas.microsoft.com/office/drawing/2014/main" id="{1AF7DD24-8FF9-2057-8978-B3130BE48833}"/>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graphicFrame>
        <p:nvGraphicFramePr>
          <p:cNvPr id="8" name="Table 7">
            <a:extLst>
              <a:ext uri="{FF2B5EF4-FFF2-40B4-BE49-F238E27FC236}">
                <a16:creationId xmlns:a16="http://schemas.microsoft.com/office/drawing/2014/main" id="{D2398FB8-C62C-33F6-BA04-D94F63E51773}"/>
              </a:ext>
            </a:extLst>
          </p:cNvPr>
          <p:cNvGraphicFramePr>
            <a:graphicFrameLocks noGrp="1"/>
          </p:cNvGraphicFramePr>
          <p:nvPr/>
        </p:nvGraphicFramePr>
        <p:xfrm>
          <a:off x="397497" y="1027932"/>
          <a:ext cx="11397006" cy="4802136"/>
        </p:xfrm>
        <a:graphic>
          <a:graphicData uri="http://schemas.openxmlformats.org/drawingml/2006/table">
            <a:tbl>
              <a:tblPr firstRow="1" bandRow="1">
                <a:tableStyleId>{F5AB1C69-6EDB-4FF4-983F-18BD219EF322}</a:tableStyleId>
              </a:tblPr>
              <a:tblGrid>
                <a:gridCol w="11397006">
                  <a:extLst>
                    <a:ext uri="{9D8B030D-6E8A-4147-A177-3AD203B41FA5}">
                      <a16:colId xmlns:a16="http://schemas.microsoft.com/office/drawing/2014/main" val="2359340635"/>
                    </a:ext>
                  </a:extLst>
                </a:gridCol>
              </a:tblGrid>
              <a:tr h="589455">
                <a:tc>
                  <a:txBody>
                    <a:bodyPr/>
                    <a:lstStyle/>
                    <a:p>
                      <a:r>
                        <a:rPr lang="en-US" b="1" u="none" strike="noStrike">
                          <a:solidFill>
                            <a:schemeClr val="bg1"/>
                          </a:solidFill>
                          <a:effectLst/>
                        </a:rPr>
                        <a:t>The tiering criteria for sample sites for Non-Transient Non-Community Water Systems (NTNCWS) </a:t>
                      </a:r>
                      <a:r>
                        <a:rPr lang="en-US" b="1">
                          <a:solidFill>
                            <a:schemeClr val="bg1"/>
                          </a:solidFill>
                        </a:rPr>
                        <a:t>and</a:t>
                      </a:r>
                      <a:r>
                        <a:rPr lang="en-US" b="1" u="none" strike="noStrike">
                          <a:solidFill>
                            <a:schemeClr val="bg1"/>
                          </a:solidFill>
                          <a:effectLst/>
                        </a:rPr>
                        <a:t> Community Water Syste</a:t>
                      </a:r>
                      <a:r>
                        <a:rPr lang="en-US" b="1">
                          <a:solidFill>
                            <a:schemeClr val="bg1"/>
                          </a:solidFill>
                        </a:rPr>
                        <a:t>ms </a:t>
                      </a:r>
                      <a:r>
                        <a:rPr lang="en-US" b="1" u="none" strike="noStrike">
                          <a:solidFill>
                            <a:schemeClr val="bg1"/>
                          </a:solidFill>
                          <a:effectLst/>
                        </a:rPr>
                        <a:t>(CWS) have been combined in the final LCRI:</a:t>
                      </a:r>
                      <a:endParaRPr lang="en-US" b="1">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18575928"/>
                  </a:ext>
                </a:extLst>
              </a:tr>
              <a:tr h="5894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u="none" strike="noStrike">
                          <a:solidFill>
                            <a:srgbClr val="000000"/>
                          </a:solidFill>
                          <a:effectLst/>
                        </a:rPr>
                        <a:t>Tier 1 </a:t>
                      </a:r>
                      <a:r>
                        <a:rPr lang="en-US" sz="1600" b="0" u="none" strike="noStrike">
                          <a:solidFill>
                            <a:srgbClr val="000000"/>
                          </a:solidFill>
                          <a:effectLst/>
                        </a:rPr>
                        <a:t>– single family homes with premise plumbing made of lead and/or served by a lead service line.</a:t>
                      </a:r>
                      <a:r>
                        <a:rPr lang="en-US" sz="1600" b="0">
                          <a:effectLst/>
                        </a:rPr>
                        <a:t>​</a:t>
                      </a:r>
                    </a:p>
                    <a:p>
                      <a:endParaRPr lang="en-US"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663325"/>
                  </a:ext>
                </a:extLst>
              </a:tr>
              <a:tr h="8420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u="none" strike="noStrike">
                          <a:solidFill>
                            <a:srgbClr val="000000"/>
                          </a:solidFill>
                          <a:effectLst/>
                        </a:rPr>
                        <a:t>Tier 2 </a:t>
                      </a:r>
                      <a:r>
                        <a:rPr lang="en-US" sz="1600" b="0" u="none" strike="noStrike">
                          <a:solidFill>
                            <a:srgbClr val="000000"/>
                          </a:solidFill>
                          <a:effectLst/>
                        </a:rPr>
                        <a:t>– buildings, including multifamily homes, with premise plumbing made of lead and/or served by a lead service line.</a:t>
                      </a:r>
                      <a:r>
                        <a:rPr lang="en-US" sz="1600" b="0">
                          <a:effectLst/>
                        </a:rPr>
                        <a:t>​</a:t>
                      </a:r>
                    </a:p>
                    <a:p>
                      <a:endParaRPr lang="en-US"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98988518"/>
                  </a:ext>
                </a:extLst>
              </a:tr>
              <a:tr h="1312238">
                <a:tc>
                  <a:txBody>
                    <a:bodyPr/>
                    <a:lstStyle/>
                    <a:p>
                      <a:pPr marL="0" marR="0" lvl="1" indent="0" algn="l" defTabSz="914400" rtl="0" eaLnBrk="1" fontAlgn="base" latinLnBrk="0" hangingPunct="1">
                        <a:lnSpc>
                          <a:spcPts val="2066"/>
                        </a:lnSpc>
                        <a:spcBef>
                          <a:spcPts val="0"/>
                        </a:spcBef>
                        <a:spcAft>
                          <a:spcPts val="0"/>
                        </a:spcAft>
                        <a:buClrTx/>
                        <a:buSzTx/>
                        <a:buFontTx/>
                        <a:buNone/>
                        <a:tabLst/>
                        <a:defRPr/>
                      </a:pPr>
                      <a:r>
                        <a:rPr lang="en-US" sz="1600" b="1" u="none" strike="noStrike">
                          <a:solidFill>
                            <a:srgbClr val="000000"/>
                          </a:solidFill>
                          <a:effectLst/>
                        </a:rPr>
                        <a:t>Tier 3 </a:t>
                      </a:r>
                      <a:r>
                        <a:rPr lang="en-US" sz="1600" b="0" u="none" strike="noStrike">
                          <a:solidFill>
                            <a:srgbClr val="000000"/>
                          </a:solidFill>
                          <a:effectLst/>
                        </a:rPr>
                        <a:t>– include single family homes that are either:</a:t>
                      </a:r>
                      <a:r>
                        <a:rPr lang="en-US" sz="1600" b="0">
                          <a:effectLst/>
                        </a:rPr>
                        <a:t>​</a:t>
                      </a:r>
                    </a:p>
                    <a:p>
                      <a:pPr marL="742950" lvl="1" indent="-285750" fontAlgn="base">
                        <a:lnSpc>
                          <a:spcPts val="2066"/>
                        </a:lnSpc>
                        <a:buFont typeface="Arial" panose="020B0604020202020204" pitchFamily="34" charset="0"/>
                        <a:buChar char="•"/>
                      </a:pPr>
                      <a:r>
                        <a:rPr lang="en-US" sz="1600" b="0" u="none" strike="noStrike">
                          <a:solidFill>
                            <a:srgbClr val="000000"/>
                          </a:solidFill>
                          <a:effectLst/>
                        </a:rPr>
                        <a:t>Sites served by a lead connectors</a:t>
                      </a:r>
                      <a:r>
                        <a:rPr lang="en-US" sz="1600" b="0">
                          <a:effectLst/>
                        </a:rPr>
                        <a:t>​</a:t>
                      </a:r>
                    </a:p>
                    <a:p>
                      <a:pPr marL="742950" lvl="1" indent="-285750" fontAlgn="base">
                        <a:lnSpc>
                          <a:spcPts val="2066"/>
                        </a:lnSpc>
                        <a:buFont typeface="Arial" panose="020B0604020202020204" pitchFamily="34" charset="0"/>
                        <a:buChar char="•"/>
                      </a:pPr>
                      <a:r>
                        <a:rPr lang="en-US" sz="1600" b="0" u="none" strike="noStrike">
                          <a:solidFill>
                            <a:srgbClr val="000000"/>
                          </a:solidFill>
                          <a:effectLst/>
                        </a:rPr>
                        <a:t>Sites served by a galvanized service line ever downstream of an LSL or lead connector, or</a:t>
                      </a:r>
                      <a:r>
                        <a:rPr lang="en-US" sz="1600" b="0">
                          <a:effectLst/>
                        </a:rPr>
                        <a:t>​</a:t>
                      </a:r>
                    </a:p>
                    <a:p>
                      <a:pPr marL="742950" lvl="1" indent="-285750" fontAlgn="base">
                        <a:lnSpc>
                          <a:spcPts val="2066"/>
                        </a:lnSpc>
                        <a:buFont typeface="Arial" panose="020B0604020202020204" pitchFamily="34" charset="0"/>
                        <a:buChar char="•"/>
                      </a:pPr>
                      <a:r>
                        <a:rPr lang="en-US" sz="1600" b="0" u="none" strike="noStrike">
                          <a:solidFill>
                            <a:srgbClr val="000000"/>
                          </a:solidFill>
                          <a:effectLst/>
                        </a:rPr>
                        <a:t>Sites with galvanized premise plumbing ever downstream of an LSL or lead connector.</a:t>
                      </a:r>
                      <a:r>
                        <a:rPr lang="en-US" sz="1600" b="0">
                          <a:effectLst/>
                        </a:rPr>
                        <a:t>​</a:t>
                      </a:r>
                      <a:endParaRPr lang="en-US" sz="1600" b="0" i="0">
                        <a:effectLst/>
                        <a:latin typeface="Arial" panose="020B0604020202020204" pitchFamily="34" charset="0"/>
                      </a:endParaRPr>
                    </a:p>
                    <a:p>
                      <a:pPr marL="0" marR="0" lvl="1" indent="0" algn="l" defTabSz="914400" rtl="0" eaLnBrk="1" fontAlgn="base" latinLnBrk="0" hangingPunct="1">
                        <a:lnSpc>
                          <a:spcPts val="2066"/>
                        </a:lnSpc>
                        <a:spcBef>
                          <a:spcPts val="0"/>
                        </a:spcBef>
                        <a:spcAft>
                          <a:spcPts val="0"/>
                        </a:spcAft>
                        <a:buClrTx/>
                        <a:buSzTx/>
                        <a:buFontTx/>
                        <a:buNone/>
                        <a:tabLst/>
                        <a:defRPr/>
                      </a:pPr>
                      <a:endParaRPr lang="en-US" sz="1600" b="0" i="0">
                        <a:effectLst/>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49042920"/>
                  </a:ext>
                </a:extLst>
              </a:tr>
              <a:tr h="5460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u="none" strike="noStrike">
                          <a:solidFill>
                            <a:srgbClr val="000000"/>
                          </a:solidFill>
                          <a:effectLst/>
                        </a:rPr>
                        <a:t>Tier 4 </a:t>
                      </a:r>
                      <a:r>
                        <a:rPr lang="en-US" sz="1600" b="0" u="none" strike="noStrike">
                          <a:solidFill>
                            <a:srgbClr val="000000"/>
                          </a:solidFill>
                          <a:effectLst/>
                        </a:rPr>
                        <a:t>– sites containing copper pipes with lead solder installed before the state lead ban (March 1987).</a:t>
                      </a:r>
                      <a:r>
                        <a:rPr lang="en-US" sz="1600" b="0">
                          <a:effectLst/>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66549206"/>
                  </a:ext>
                </a:extLst>
              </a:tr>
              <a:tr h="7800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u="none" strike="noStrike">
                          <a:solidFill>
                            <a:srgbClr val="000000"/>
                          </a:solidFill>
                          <a:effectLst/>
                        </a:rPr>
                        <a:t>Tier 5 </a:t>
                      </a:r>
                      <a:r>
                        <a:rPr lang="en-US" sz="1600" b="0" u="none" strike="noStrike">
                          <a:solidFill>
                            <a:srgbClr val="000000"/>
                          </a:solidFill>
                          <a:effectLst/>
                        </a:rPr>
                        <a:t>– sites that are representative of locations throughout</a:t>
                      </a:r>
                      <a:r>
                        <a:rPr lang="en-US" sz="1600" b="0">
                          <a:effectLst/>
                        </a:rPr>
                        <a:t>​ </a:t>
                      </a:r>
                      <a:r>
                        <a:rPr lang="en-US" sz="1600" b="0" u="none" strike="noStrike">
                          <a:solidFill>
                            <a:srgbClr val="000000"/>
                          </a:solidFill>
                          <a:effectLst/>
                        </a:rPr>
                        <a:t>the distribution system.</a:t>
                      </a:r>
                      <a:endParaRPr lang="en-US" sz="1600" b="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92890827"/>
                  </a:ext>
                </a:extLst>
              </a:tr>
            </a:tbl>
          </a:graphicData>
        </a:graphic>
      </p:graphicFrame>
    </p:spTree>
    <p:extLst>
      <p:ext uri="{BB962C8B-B14F-4D97-AF65-F5344CB8AC3E}">
        <p14:creationId xmlns:p14="http://schemas.microsoft.com/office/powerpoint/2010/main" val="2044252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6C889-E037-B76A-0C32-6FDC0A3E6BD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0203EA2-7AC9-6F2E-E550-DB33EDB0C45E}"/>
              </a:ext>
            </a:extLst>
          </p:cNvPr>
          <p:cNvSpPr>
            <a:spLocks noGrp="1"/>
          </p:cNvSpPr>
          <p:nvPr>
            <p:ph type="title"/>
          </p:nvPr>
        </p:nvSpPr>
        <p:spPr/>
        <p:txBody>
          <a:bodyPr>
            <a:normAutofit/>
          </a:bodyPr>
          <a:lstStyle/>
          <a:p>
            <a:r>
              <a:rPr lang="en-US" sz="4800"/>
              <a:t>Monitoring Requirements</a:t>
            </a:r>
          </a:p>
        </p:txBody>
      </p:sp>
      <p:sp>
        <p:nvSpPr>
          <p:cNvPr id="2" name="Slide Number Placeholder 1">
            <a:extLst>
              <a:ext uri="{FF2B5EF4-FFF2-40B4-BE49-F238E27FC236}">
                <a16:creationId xmlns:a16="http://schemas.microsoft.com/office/drawing/2014/main" id="{B92FA729-0BC0-CE58-DCCC-B80BBE5B9DD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7" name="Title 1">
            <a:extLst>
              <a:ext uri="{FF2B5EF4-FFF2-40B4-BE49-F238E27FC236}">
                <a16:creationId xmlns:a16="http://schemas.microsoft.com/office/drawing/2014/main" id="{7B84E190-7B72-E801-FAEA-C798FD9068CA}"/>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sp>
        <p:nvSpPr>
          <p:cNvPr id="3" name="Content Placeholder 5">
            <a:extLst>
              <a:ext uri="{FF2B5EF4-FFF2-40B4-BE49-F238E27FC236}">
                <a16:creationId xmlns:a16="http://schemas.microsoft.com/office/drawing/2014/main" id="{655A8799-6888-7344-273E-9EE2084FD065}"/>
              </a:ext>
            </a:extLst>
          </p:cNvPr>
          <p:cNvSpPr>
            <a:spLocks noGrp="1"/>
          </p:cNvSpPr>
          <p:nvPr>
            <p:ph idx="1"/>
          </p:nvPr>
        </p:nvSpPr>
        <p:spPr>
          <a:xfrm>
            <a:off x="838200" y="1228727"/>
            <a:ext cx="10515600" cy="834716"/>
          </a:xfrm>
        </p:spPr>
        <p:txBody>
          <a:bodyPr>
            <a:normAutofit/>
          </a:bodyPr>
          <a:lstStyle/>
          <a:p>
            <a:pPr>
              <a:spcAft>
                <a:spcPts val="600"/>
              </a:spcAft>
            </a:pPr>
            <a:r>
              <a:rPr lang="en-US" b="1" u="sng">
                <a:solidFill>
                  <a:schemeClr val="tx1"/>
                </a:solidFill>
              </a:rPr>
              <a:t>Lead and Copper Sampling</a:t>
            </a:r>
          </a:p>
          <a:p>
            <a:pPr lvl="1">
              <a:spcAft>
                <a:spcPts val="600"/>
              </a:spcAft>
            </a:pPr>
            <a:r>
              <a:rPr lang="en-US">
                <a:solidFill>
                  <a:schemeClr val="tx1"/>
                </a:solidFill>
              </a:rPr>
              <a:t>Same number of required sample sites.</a:t>
            </a:r>
          </a:p>
        </p:txBody>
      </p:sp>
      <p:pic>
        <p:nvPicPr>
          <p:cNvPr id="4" name="Picture 3">
            <a:extLst>
              <a:ext uri="{FF2B5EF4-FFF2-40B4-BE49-F238E27FC236}">
                <a16:creationId xmlns:a16="http://schemas.microsoft.com/office/drawing/2014/main" id="{9C37AA43-6B82-5FA8-66D5-65222D33CCE3}"/>
              </a:ext>
            </a:extLst>
          </p:cNvPr>
          <p:cNvPicPr>
            <a:picLocks noChangeAspect="1"/>
          </p:cNvPicPr>
          <p:nvPr/>
        </p:nvPicPr>
        <p:blipFill>
          <a:blip r:embed="rId3"/>
          <a:stretch>
            <a:fillRect/>
          </a:stretch>
        </p:blipFill>
        <p:spPr>
          <a:xfrm>
            <a:off x="838200" y="2063443"/>
            <a:ext cx="7529213" cy="2188654"/>
          </a:xfrm>
          <a:prstGeom prst="rect">
            <a:avLst/>
          </a:prstGeom>
        </p:spPr>
      </p:pic>
      <p:sp>
        <p:nvSpPr>
          <p:cNvPr id="6" name="Content Placeholder 5">
            <a:extLst>
              <a:ext uri="{FF2B5EF4-FFF2-40B4-BE49-F238E27FC236}">
                <a16:creationId xmlns:a16="http://schemas.microsoft.com/office/drawing/2014/main" id="{AF985E48-F1DF-0755-4B8E-05EBA8E837ED}"/>
              </a:ext>
            </a:extLst>
          </p:cNvPr>
          <p:cNvSpPr txBox="1">
            <a:spLocks/>
          </p:cNvSpPr>
          <p:nvPr/>
        </p:nvSpPr>
        <p:spPr>
          <a:xfrm>
            <a:off x="838200" y="4078175"/>
            <a:ext cx="10515600" cy="17758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77859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77859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77859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77859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77859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90000"/>
              </a:lnSpc>
              <a:spcBef>
                <a:spcPts val="5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Same timeframe for monitoring:</a:t>
            </a:r>
          </a:p>
          <a:p>
            <a:pPr marL="1143000" marR="0" lvl="2" indent="-228600" algn="l" defTabSz="914400" rtl="0" eaLnBrk="1" fontAlgn="auto" latinLnBrk="0" hangingPunct="1">
              <a:lnSpc>
                <a:spcPct val="90000"/>
              </a:lnSpc>
              <a:spcBef>
                <a:spcPts val="50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January – June and July – December (6-month monitoring)</a:t>
            </a:r>
          </a:p>
          <a:p>
            <a:pPr marL="1143000" marR="0" lvl="2" indent="-228600" algn="l" defTabSz="914400" rtl="0" eaLnBrk="1" fontAlgn="auto" latinLnBrk="0" hangingPunct="1">
              <a:lnSpc>
                <a:spcPct val="90000"/>
              </a:lnSpc>
              <a:spcBef>
                <a:spcPts val="50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June – September (Annual and 3-year monitoring) </a:t>
            </a:r>
          </a:p>
        </p:txBody>
      </p:sp>
    </p:spTree>
    <p:extLst>
      <p:ext uri="{BB962C8B-B14F-4D97-AF65-F5344CB8AC3E}">
        <p14:creationId xmlns:p14="http://schemas.microsoft.com/office/powerpoint/2010/main" val="41673977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3C2E4-4A66-CD93-2971-9C9E4BDB4FEA}"/>
              </a:ext>
            </a:extLst>
          </p:cNvPr>
          <p:cNvSpPr>
            <a:spLocks noGrp="1"/>
          </p:cNvSpPr>
          <p:nvPr>
            <p:ph type="title"/>
          </p:nvPr>
        </p:nvSpPr>
        <p:spPr/>
        <p:txBody>
          <a:bodyPr>
            <a:normAutofit/>
          </a:bodyPr>
          <a:lstStyle/>
          <a:p>
            <a:r>
              <a:rPr lang="en-US" sz="5400"/>
              <a:t>Monitoring Requirements</a:t>
            </a:r>
          </a:p>
        </p:txBody>
      </p:sp>
      <p:sp>
        <p:nvSpPr>
          <p:cNvPr id="3" name="Content Placeholder 2">
            <a:extLst>
              <a:ext uri="{FF2B5EF4-FFF2-40B4-BE49-F238E27FC236}">
                <a16:creationId xmlns:a16="http://schemas.microsoft.com/office/drawing/2014/main" id="{0669AB57-0C01-7AA0-6A68-7BF649429C88}"/>
              </a:ext>
            </a:extLst>
          </p:cNvPr>
          <p:cNvSpPr>
            <a:spLocks noGrp="1"/>
          </p:cNvSpPr>
          <p:nvPr>
            <p:ph idx="1"/>
          </p:nvPr>
        </p:nvSpPr>
        <p:spPr>
          <a:xfrm>
            <a:off x="708917" y="1228727"/>
            <a:ext cx="10644883" cy="5019673"/>
          </a:xfrm>
        </p:spPr>
        <p:txBody>
          <a:bodyPr/>
          <a:lstStyle/>
          <a:p>
            <a:r>
              <a:rPr lang="en-US" b="1" u="sng">
                <a:solidFill>
                  <a:schemeClr val="tx1"/>
                </a:solidFill>
              </a:rPr>
              <a:t>Water Quality Parameter Monitoring</a:t>
            </a:r>
          </a:p>
          <a:p>
            <a:pPr lvl="1"/>
            <a:r>
              <a:rPr lang="en-US" sz="1800" kern="0">
                <a:solidFill>
                  <a:schemeClr val="tx1"/>
                </a:solidFill>
                <a:effectLst/>
                <a:latin typeface="+mn-lt"/>
                <a:ea typeface="Times New Roman" panose="02020603050405020304" pitchFamily="18" charset="0"/>
              </a:rPr>
              <a:t>All large and medium water systems with corrosion control treatment (unless deemed optimized) and all small and medium water systems that exceed the lead or copper action level must sample and monitor water quality parameters in addition to lead and copper.</a:t>
            </a:r>
            <a:endParaRPr lang="en-US" b="1" u="sng">
              <a:solidFill>
                <a:schemeClr val="tx1"/>
              </a:solidFill>
              <a:latin typeface="+mn-lt"/>
            </a:endParaRPr>
          </a:p>
          <a:p>
            <a:pPr lvl="1"/>
            <a:r>
              <a:rPr lang="en-US">
                <a:solidFill>
                  <a:schemeClr val="tx1"/>
                </a:solidFill>
              </a:rPr>
              <a:t>Sites that are selected for this sampling can be the same or different from the tap sampling sites chosen for lead and copper, but they must be included in the site sample plan.</a:t>
            </a:r>
          </a:p>
          <a:p>
            <a:pPr lvl="1"/>
            <a:r>
              <a:rPr lang="en-US">
                <a:solidFill>
                  <a:schemeClr val="tx1"/>
                </a:solidFill>
              </a:rPr>
              <a:t>Samples to be collected at distribution taps (representing water quality throughout the distribution system) and entry point(s) to the distribution system. </a:t>
            </a:r>
          </a:p>
          <a:p>
            <a:pPr lvl="1"/>
            <a:r>
              <a:rPr lang="en-US">
                <a:solidFill>
                  <a:schemeClr val="tx1"/>
                </a:solidFill>
              </a:rPr>
              <a:t>Parameters analyzed in samples: pH, alkalinity, orthophosphate (if used), silica (if used) and any additional parameters specified by the State. </a:t>
            </a:r>
          </a:p>
          <a:p>
            <a:pPr lvl="1"/>
            <a:endParaRPr lang="en-US">
              <a:solidFill>
                <a:schemeClr val="tx1"/>
              </a:solidFill>
              <a:highlight>
                <a:srgbClr val="FFFF00"/>
              </a:highlight>
            </a:endParaRPr>
          </a:p>
          <a:p>
            <a:pPr lvl="1"/>
            <a:endParaRPr lang="en-US">
              <a:solidFill>
                <a:schemeClr val="tx1"/>
              </a:solidFill>
              <a:highlight>
                <a:srgbClr val="FFFF00"/>
              </a:highlight>
            </a:endParaRPr>
          </a:p>
          <a:p>
            <a:pPr lvl="1"/>
            <a:endParaRPr lang="en-US">
              <a:solidFill>
                <a:schemeClr val="tx1"/>
              </a:solidFill>
              <a:highlight>
                <a:srgbClr val="FFFF00"/>
              </a:highlight>
            </a:endParaRPr>
          </a:p>
          <a:p>
            <a:pPr lvl="1"/>
            <a:endParaRPr lang="en-US">
              <a:solidFill>
                <a:schemeClr val="tx1"/>
              </a:solidFill>
              <a:highlight>
                <a:srgbClr val="FFFF00"/>
              </a:highlight>
            </a:endParaRPr>
          </a:p>
          <a:p>
            <a:pPr lvl="1"/>
            <a:endParaRPr lang="en-US">
              <a:solidFill>
                <a:schemeClr val="tx1"/>
              </a:solidFill>
              <a:highlight>
                <a:srgbClr val="FFFF00"/>
              </a:highlight>
            </a:endParaRPr>
          </a:p>
          <a:p>
            <a:pPr lvl="1"/>
            <a:endParaRPr lang="en-US">
              <a:solidFill>
                <a:schemeClr val="tx1"/>
              </a:solidFill>
              <a:highlight>
                <a:srgbClr val="FFFF00"/>
              </a:highlight>
            </a:endParaRPr>
          </a:p>
          <a:p>
            <a:pPr lvl="1"/>
            <a:endParaRPr lang="en-US">
              <a:solidFill>
                <a:schemeClr val="tx1"/>
              </a:solidFill>
              <a:highlight>
                <a:srgbClr val="FFFF00"/>
              </a:highlight>
            </a:endParaRPr>
          </a:p>
          <a:p>
            <a:pPr lvl="1"/>
            <a:endParaRPr lang="en-US">
              <a:solidFill>
                <a:schemeClr val="tx1"/>
              </a:solidFill>
              <a:highlight>
                <a:srgbClr val="FFFF00"/>
              </a:highlight>
            </a:endParaRPr>
          </a:p>
          <a:p>
            <a:pPr lvl="1"/>
            <a:endParaRPr lang="en-US">
              <a:solidFill>
                <a:schemeClr val="tx1"/>
              </a:solidFill>
              <a:highlight>
                <a:srgbClr val="FFFF00"/>
              </a:highlight>
            </a:endParaRPr>
          </a:p>
          <a:p>
            <a:pPr lvl="1"/>
            <a:endParaRPr lang="en-US">
              <a:solidFill>
                <a:schemeClr val="tx1"/>
              </a:solidFill>
              <a:highlight>
                <a:srgbClr val="FFFF00"/>
              </a:highlight>
            </a:endParaRPr>
          </a:p>
          <a:p>
            <a:pPr lvl="1"/>
            <a:endParaRPr lang="en-US">
              <a:solidFill>
                <a:schemeClr val="tx1"/>
              </a:solidFill>
            </a:endParaRPr>
          </a:p>
        </p:txBody>
      </p:sp>
      <p:sp>
        <p:nvSpPr>
          <p:cNvPr id="4" name="Slide Number Placeholder 3">
            <a:extLst>
              <a:ext uri="{FF2B5EF4-FFF2-40B4-BE49-F238E27FC236}">
                <a16:creationId xmlns:a16="http://schemas.microsoft.com/office/drawing/2014/main" id="{C1C72415-A277-75C6-F13A-C881B1951A3D}"/>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graphicFrame>
        <p:nvGraphicFramePr>
          <p:cNvPr id="5" name="Table 4">
            <a:extLst>
              <a:ext uri="{FF2B5EF4-FFF2-40B4-BE49-F238E27FC236}">
                <a16:creationId xmlns:a16="http://schemas.microsoft.com/office/drawing/2014/main" id="{8FA4F952-377D-05C5-4969-A9B9376F2FA7}"/>
              </a:ext>
            </a:extLst>
          </p:cNvPr>
          <p:cNvGraphicFramePr>
            <a:graphicFrameLocks noGrp="1"/>
          </p:cNvGraphicFramePr>
          <p:nvPr>
            <p:extLst>
              <p:ext uri="{D42A27DB-BD31-4B8C-83A1-F6EECF244321}">
                <p14:modId xmlns:p14="http://schemas.microsoft.com/office/powerpoint/2010/main" val="3458728134"/>
              </p:ext>
            </p:extLst>
          </p:nvPr>
        </p:nvGraphicFramePr>
        <p:xfrm>
          <a:off x="838200" y="4060449"/>
          <a:ext cx="8942797" cy="2389166"/>
        </p:xfrm>
        <a:graphic>
          <a:graphicData uri="http://schemas.openxmlformats.org/drawingml/2006/table">
            <a:tbl>
              <a:tblPr firstRow="1" bandRow="1">
                <a:tableStyleId>{5C22544A-7EE6-4342-B048-85BDC9FD1C3A}</a:tableStyleId>
              </a:tblPr>
              <a:tblGrid>
                <a:gridCol w="3112497">
                  <a:extLst>
                    <a:ext uri="{9D8B030D-6E8A-4147-A177-3AD203B41FA5}">
                      <a16:colId xmlns:a16="http://schemas.microsoft.com/office/drawing/2014/main" val="1499782281"/>
                    </a:ext>
                  </a:extLst>
                </a:gridCol>
                <a:gridCol w="2915150">
                  <a:extLst>
                    <a:ext uri="{9D8B030D-6E8A-4147-A177-3AD203B41FA5}">
                      <a16:colId xmlns:a16="http://schemas.microsoft.com/office/drawing/2014/main" val="2746332556"/>
                    </a:ext>
                  </a:extLst>
                </a:gridCol>
                <a:gridCol w="2915150">
                  <a:extLst>
                    <a:ext uri="{9D8B030D-6E8A-4147-A177-3AD203B41FA5}">
                      <a16:colId xmlns:a16="http://schemas.microsoft.com/office/drawing/2014/main" val="689214720"/>
                    </a:ext>
                  </a:extLst>
                </a:gridCol>
              </a:tblGrid>
              <a:tr h="560366">
                <a:tc>
                  <a:txBody>
                    <a:bodyPr/>
                    <a:lstStyle/>
                    <a:p>
                      <a:r>
                        <a:rPr lang="en-US" sz="1400" b="0">
                          <a:solidFill>
                            <a:schemeClr val="tx1"/>
                          </a:solidFill>
                        </a:rPr>
                        <a:t>System size (Number of people served)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b="0">
                          <a:solidFill>
                            <a:schemeClr val="tx1"/>
                          </a:solidFill>
                        </a:rPr>
                        <a:t>Standard minimum number of sites for water quality parameters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b="0">
                          <a:solidFill>
                            <a:schemeClr val="tx1"/>
                          </a:solidFill>
                        </a:rPr>
                        <a:t>Reduced minimum number of sites for water quality parameters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38516061"/>
                  </a:ext>
                </a:extLst>
              </a:tr>
              <a:tr h="268342">
                <a:tc>
                  <a:txBody>
                    <a:bodyPr/>
                    <a:lstStyle/>
                    <a:p>
                      <a:r>
                        <a:rPr lang="en-US" sz="1400">
                          <a:solidFill>
                            <a:schemeClr val="tx1"/>
                          </a:solidFill>
                        </a:rPr>
                        <a:t>&gt;100,00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a:solidFill>
                            <a:schemeClr val="tx1"/>
                          </a:solidFill>
                        </a:rPr>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a:solidFill>
                            <a:schemeClr val="tx1"/>
                          </a:solidFill>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48678808"/>
                  </a:ext>
                </a:extLst>
              </a:tr>
              <a:tr h="268342">
                <a:tc>
                  <a:txBody>
                    <a:bodyPr/>
                    <a:lstStyle/>
                    <a:p>
                      <a:r>
                        <a:rPr lang="en-US" sz="1400">
                          <a:solidFill>
                            <a:schemeClr val="tx1"/>
                          </a:solidFill>
                        </a:rPr>
                        <a:t>10,001 to 100,000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a:solidFill>
                            <a:schemeClr val="tx1"/>
                          </a:solidFill>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83829720"/>
                  </a:ext>
                </a:extLst>
              </a:tr>
              <a:tr h="268342">
                <a:tc>
                  <a:txBody>
                    <a:bodyPr/>
                    <a:lstStyle/>
                    <a:p>
                      <a:r>
                        <a:rPr lang="en-US" sz="1400">
                          <a:solidFill>
                            <a:schemeClr val="tx1"/>
                          </a:solidFill>
                        </a:rPr>
                        <a:t>3,301 to 10,000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29117558"/>
                  </a:ext>
                </a:extLst>
              </a:tr>
              <a:tr h="268342">
                <a:tc>
                  <a:txBody>
                    <a:bodyPr/>
                    <a:lstStyle/>
                    <a:p>
                      <a:r>
                        <a:rPr lang="en-US" sz="1400">
                          <a:solidFill>
                            <a:schemeClr val="tx1"/>
                          </a:solidFill>
                        </a:rPr>
                        <a:t>501 to 3,300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24692888"/>
                  </a:ext>
                </a:extLst>
              </a:tr>
              <a:tr h="268342">
                <a:tc>
                  <a:txBody>
                    <a:bodyPr/>
                    <a:lstStyle/>
                    <a:p>
                      <a:r>
                        <a:rPr lang="en-US" sz="1400">
                          <a:solidFill>
                            <a:schemeClr val="tx1"/>
                          </a:solidFill>
                        </a:rPr>
                        <a:t>101 to 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12557500"/>
                  </a:ext>
                </a:extLst>
              </a:tr>
              <a:tr h="268342">
                <a:tc>
                  <a:txBody>
                    <a:bodyPr/>
                    <a:lstStyle/>
                    <a:p>
                      <a:r>
                        <a:rPr lang="en-US" sz="1400">
                          <a:solidFill>
                            <a:schemeClr val="tx1"/>
                          </a:solidFill>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49186970"/>
                  </a:ext>
                </a:extLst>
              </a:tr>
            </a:tbl>
          </a:graphicData>
        </a:graphic>
      </p:graphicFrame>
    </p:spTree>
    <p:extLst>
      <p:ext uri="{BB962C8B-B14F-4D97-AF65-F5344CB8AC3E}">
        <p14:creationId xmlns:p14="http://schemas.microsoft.com/office/powerpoint/2010/main" val="28306463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FB762-AB69-8CBC-02D0-26D2FE05599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6780C90-58CC-855F-9E83-CE6687896D30}"/>
              </a:ext>
            </a:extLst>
          </p:cNvPr>
          <p:cNvSpPr>
            <a:spLocks noGrp="1"/>
          </p:cNvSpPr>
          <p:nvPr>
            <p:ph type="title"/>
          </p:nvPr>
        </p:nvSpPr>
        <p:spPr/>
        <p:txBody>
          <a:bodyPr>
            <a:normAutofit/>
          </a:bodyPr>
          <a:lstStyle/>
          <a:p>
            <a:r>
              <a:rPr lang="en-US" sz="4800" dirty="0"/>
              <a:t>Monitoring Requirements</a:t>
            </a:r>
          </a:p>
        </p:txBody>
      </p:sp>
      <p:sp>
        <p:nvSpPr>
          <p:cNvPr id="2" name="Slide Number Placeholder 1">
            <a:extLst>
              <a:ext uri="{FF2B5EF4-FFF2-40B4-BE49-F238E27FC236}">
                <a16:creationId xmlns:a16="http://schemas.microsoft.com/office/drawing/2014/main" id="{0C5B1EB3-7F5F-F7E9-7FB5-05C199C42F26}"/>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7" name="Title 1">
            <a:extLst>
              <a:ext uri="{FF2B5EF4-FFF2-40B4-BE49-F238E27FC236}">
                <a16:creationId xmlns:a16="http://schemas.microsoft.com/office/drawing/2014/main" id="{22AB1B2F-5512-70EF-4CF1-254EEA6D1304}"/>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sp>
        <p:nvSpPr>
          <p:cNvPr id="3" name="Content Placeholder 5">
            <a:extLst>
              <a:ext uri="{FF2B5EF4-FFF2-40B4-BE49-F238E27FC236}">
                <a16:creationId xmlns:a16="http://schemas.microsoft.com/office/drawing/2014/main" id="{4FAAD729-BBFF-AC57-02C1-F1FC7AFD1E26}"/>
              </a:ext>
            </a:extLst>
          </p:cNvPr>
          <p:cNvSpPr>
            <a:spLocks noGrp="1"/>
          </p:cNvSpPr>
          <p:nvPr>
            <p:ph idx="1"/>
          </p:nvPr>
        </p:nvSpPr>
        <p:spPr>
          <a:xfrm>
            <a:off x="838200" y="1181606"/>
            <a:ext cx="10515600" cy="4494788"/>
          </a:xfrm>
        </p:spPr>
        <p:txBody>
          <a:bodyPr>
            <a:normAutofit fontScale="92500" lnSpcReduction="10000"/>
          </a:bodyPr>
          <a:lstStyle/>
          <a:p>
            <a:pPr marL="0" indent="0">
              <a:spcAft>
                <a:spcPts val="600"/>
              </a:spcAft>
              <a:buNone/>
            </a:pPr>
            <a:r>
              <a:rPr lang="en-US" sz="2200" b="1" u="sng" dirty="0">
                <a:solidFill>
                  <a:schemeClr val="tx1"/>
                </a:solidFill>
              </a:rPr>
              <a:t>Monitoring Schedules</a:t>
            </a:r>
          </a:p>
          <a:p>
            <a:pPr>
              <a:spcAft>
                <a:spcPts val="600"/>
              </a:spcAft>
            </a:pPr>
            <a:r>
              <a:rPr lang="en-US" dirty="0">
                <a:solidFill>
                  <a:schemeClr val="tx1"/>
                </a:solidFill>
              </a:rPr>
              <a:t>Systems with known lead and/or GRR service lines in their inventory on November 1, 2027, must resume a standard monitoring schedule (every 6 months).</a:t>
            </a:r>
          </a:p>
          <a:p>
            <a:pPr lvl="1">
              <a:spcAft>
                <a:spcPts val="600"/>
              </a:spcAft>
            </a:pPr>
            <a:r>
              <a:rPr lang="en-US" dirty="0">
                <a:solidFill>
                  <a:schemeClr val="tx1"/>
                </a:solidFill>
              </a:rPr>
              <a:t>With the exception of systems that meet certain tap sampling requirements before the compliance date.</a:t>
            </a:r>
          </a:p>
          <a:p>
            <a:pPr>
              <a:spcAft>
                <a:spcPts val="600"/>
              </a:spcAft>
            </a:pPr>
            <a:r>
              <a:rPr lang="en-US" dirty="0">
                <a:solidFill>
                  <a:schemeClr val="tx1"/>
                </a:solidFill>
              </a:rPr>
              <a:t>Systems with no lead or GRR service lines in their inventory on November 1, 2027, can remain on reduced monitoring and must start standard monitoring if they identify a lead or GRR service line in the future.</a:t>
            </a:r>
          </a:p>
          <a:p>
            <a:pPr>
              <a:spcAft>
                <a:spcPts val="600"/>
              </a:spcAft>
            </a:pPr>
            <a:r>
              <a:rPr lang="en-US" dirty="0">
                <a:solidFill>
                  <a:schemeClr val="tx1"/>
                </a:solidFill>
              </a:rPr>
              <a:t>Thereafter, the monitoring schedule is based on the 90</a:t>
            </a:r>
            <a:r>
              <a:rPr lang="en-US" baseline="30000" dirty="0">
                <a:solidFill>
                  <a:schemeClr val="tx1"/>
                </a:solidFill>
              </a:rPr>
              <a:t>th</a:t>
            </a:r>
            <a:r>
              <a:rPr lang="en-US" dirty="0">
                <a:solidFill>
                  <a:schemeClr val="tx1"/>
                </a:solidFill>
              </a:rPr>
              <a:t> percentile for lead and copper. Systems may retain or qualify for reduced monitoring based on the number of consecutive tap monitoring periods:</a:t>
            </a:r>
          </a:p>
          <a:p>
            <a:pPr lvl="1">
              <a:spcAft>
                <a:spcPts val="600"/>
              </a:spcAft>
            </a:pPr>
            <a:r>
              <a:rPr lang="en-US" dirty="0">
                <a:solidFill>
                  <a:schemeClr val="tx1"/>
                </a:solidFill>
              </a:rPr>
              <a:t>90</a:t>
            </a:r>
            <a:r>
              <a:rPr lang="en-US" baseline="30000" dirty="0">
                <a:solidFill>
                  <a:schemeClr val="tx1"/>
                </a:solidFill>
              </a:rPr>
              <a:t>th</a:t>
            </a:r>
            <a:r>
              <a:rPr lang="en-US" dirty="0">
                <a:solidFill>
                  <a:schemeClr val="tx1"/>
                </a:solidFill>
              </a:rPr>
              <a:t> percentile ≤ action level for 2 consecutive 6-month periods: Annual monitoring at standard number of sites for lead and reduced number of sites for copper.</a:t>
            </a:r>
          </a:p>
          <a:p>
            <a:pPr lvl="1">
              <a:spcAft>
                <a:spcPts val="600"/>
              </a:spcAft>
            </a:pPr>
            <a:r>
              <a:rPr lang="en-US" dirty="0">
                <a:solidFill>
                  <a:schemeClr val="tx1"/>
                </a:solidFill>
              </a:rPr>
              <a:t>90</a:t>
            </a:r>
            <a:r>
              <a:rPr lang="en-US" baseline="30000" dirty="0">
                <a:solidFill>
                  <a:schemeClr val="tx1"/>
                </a:solidFill>
              </a:rPr>
              <a:t>th</a:t>
            </a:r>
            <a:r>
              <a:rPr lang="en-US" dirty="0">
                <a:solidFill>
                  <a:schemeClr val="tx1"/>
                </a:solidFill>
              </a:rPr>
              <a:t> percentile &lt; practical quantitation limit (PQL) for 2 consecutive periods: Triennial monitoring at the reduced number of sites for both lead and copper.</a:t>
            </a:r>
          </a:p>
        </p:txBody>
      </p:sp>
    </p:spTree>
    <p:extLst>
      <p:ext uri="{BB962C8B-B14F-4D97-AF65-F5344CB8AC3E}">
        <p14:creationId xmlns:p14="http://schemas.microsoft.com/office/powerpoint/2010/main" val="12884061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68464-1C4B-8F39-E56C-3687CC09FEB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0DF6FB5-DEDF-1043-0CDD-4049F5FD02A4}"/>
              </a:ext>
            </a:extLst>
          </p:cNvPr>
          <p:cNvSpPr>
            <a:spLocks noGrp="1"/>
          </p:cNvSpPr>
          <p:nvPr>
            <p:ph type="title"/>
          </p:nvPr>
        </p:nvSpPr>
        <p:spPr/>
        <p:txBody>
          <a:bodyPr>
            <a:normAutofit/>
          </a:bodyPr>
          <a:lstStyle/>
          <a:p>
            <a:r>
              <a:rPr lang="en-US" sz="4800"/>
              <a:t>Monitoring Requirements</a:t>
            </a:r>
          </a:p>
        </p:txBody>
      </p:sp>
      <p:sp>
        <p:nvSpPr>
          <p:cNvPr id="2" name="Slide Number Placeholder 1">
            <a:extLst>
              <a:ext uri="{FF2B5EF4-FFF2-40B4-BE49-F238E27FC236}">
                <a16:creationId xmlns:a16="http://schemas.microsoft.com/office/drawing/2014/main" id="{A1294587-CC55-D8B2-3636-DDACF54B3F7E}"/>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7" name="Title 1">
            <a:extLst>
              <a:ext uri="{FF2B5EF4-FFF2-40B4-BE49-F238E27FC236}">
                <a16:creationId xmlns:a16="http://schemas.microsoft.com/office/drawing/2014/main" id="{10004275-6873-0944-1EC8-7A8E6535E894}"/>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sp>
        <p:nvSpPr>
          <p:cNvPr id="3" name="Content Placeholder 5">
            <a:extLst>
              <a:ext uri="{FF2B5EF4-FFF2-40B4-BE49-F238E27FC236}">
                <a16:creationId xmlns:a16="http://schemas.microsoft.com/office/drawing/2014/main" id="{40239772-19EE-5E3E-5825-0532D03D2F61}"/>
              </a:ext>
            </a:extLst>
          </p:cNvPr>
          <p:cNvSpPr>
            <a:spLocks noGrp="1"/>
          </p:cNvSpPr>
          <p:nvPr>
            <p:ph idx="1"/>
          </p:nvPr>
        </p:nvSpPr>
        <p:spPr>
          <a:xfrm>
            <a:off x="838200" y="1228727"/>
            <a:ext cx="10515600" cy="2768238"/>
          </a:xfrm>
        </p:spPr>
        <p:txBody>
          <a:bodyPr>
            <a:normAutofit/>
          </a:bodyPr>
          <a:lstStyle/>
          <a:p>
            <a:pPr>
              <a:spcAft>
                <a:spcPts val="600"/>
              </a:spcAft>
            </a:pPr>
            <a:r>
              <a:rPr lang="en-US">
                <a:solidFill>
                  <a:schemeClr val="tx1"/>
                </a:solidFill>
              </a:rPr>
              <a:t>Still a 1-liter sample after at least 6 hours of stagnation.</a:t>
            </a:r>
          </a:p>
          <a:p>
            <a:pPr>
              <a:spcAft>
                <a:spcPts val="600"/>
              </a:spcAft>
            </a:pPr>
            <a:r>
              <a:rPr lang="en-US">
                <a:solidFill>
                  <a:schemeClr val="tx1"/>
                </a:solidFill>
              </a:rPr>
              <a:t>Residential housing samples must still be collected from a kitchen or bathroom tap, and non-residential samples must still be collected from a tap typically used for consumption.</a:t>
            </a:r>
          </a:p>
          <a:p>
            <a:pPr>
              <a:spcAft>
                <a:spcPts val="600"/>
              </a:spcAft>
            </a:pPr>
            <a:r>
              <a:rPr lang="en-US">
                <a:solidFill>
                  <a:schemeClr val="tx1"/>
                </a:solidFill>
              </a:rPr>
              <a:t>1st and 5</a:t>
            </a:r>
            <a:r>
              <a:rPr lang="en-US" baseline="30000">
                <a:solidFill>
                  <a:schemeClr val="tx1"/>
                </a:solidFill>
              </a:rPr>
              <a:t>th</a:t>
            </a:r>
            <a:r>
              <a:rPr lang="en-US">
                <a:solidFill>
                  <a:schemeClr val="tx1"/>
                </a:solidFill>
              </a:rPr>
              <a:t> Liter Samples</a:t>
            </a:r>
          </a:p>
          <a:p>
            <a:pPr lvl="1">
              <a:spcAft>
                <a:spcPts val="600"/>
              </a:spcAft>
            </a:pPr>
            <a:r>
              <a:rPr lang="en-US" kern="100">
                <a:solidFill>
                  <a:schemeClr val="tx1"/>
                </a:solidFill>
                <a:ea typeface="Calibri" panose="020F0502020204030204" pitchFamily="34" charset="0"/>
                <a:cs typeface="Times New Roman" panose="02020603050405020304" pitchFamily="18" charset="0"/>
              </a:rPr>
              <a:t>For </a:t>
            </a:r>
            <a:r>
              <a:rPr lang="en-US" b="1" kern="100">
                <a:solidFill>
                  <a:schemeClr val="tx1"/>
                </a:solidFill>
                <a:ea typeface="Calibri" panose="020F0502020204030204" pitchFamily="34" charset="0"/>
                <a:cs typeface="Times New Roman" panose="02020603050405020304" pitchFamily="18" charset="0"/>
              </a:rPr>
              <a:t>ALL</a:t>
            </a:r>
            <a:r>
              <a:rPr lang="en-US" kern="100">
                <a:solidFill>
                  <a:schemeClr val="tx1"/>
                </a:solidFill>
                <a:ea typeface="Calibri" panose="020F0502020204030204" pitchFamily="34" charset="0"/>
                <a:cs typeface="Times New Roman" panose="02020603050405020304" pitchFamily="18" charset="0"/>
              </a:rPr>
              <a:t> sites, the 1</a:t>
            </a:r>
            <a:r>
              <a:rPr lang="en-US" kern="100" baseline="30000">
                <a:solidFill>
                  <a:schemeClr val="tx1"/>
                </a:solidFill>
                <a:ea typeface="Calibri" panose="020F0502020204030204" pitchFamily="34" charset="0"/>
                <a:cs typeface="Times New Roman" panose="02020603050405020304" pitchFamily="18" charset="0"/>
              </a:rPr>
              <a:t>st</a:t>
            </a:r>
            <a:r>
              <a:rPr lang="en-US" kern="100">
                <a:solidFill>
                  <a:schemeClr val="tx1"/>
                </a:solidFill>
                <a:ea typeface="Calibri" panose="020F0502020204030204" pitchFamily="34" charset="0"/>
                <a:cs typeface="Times New Roman" panose="02020603050405020304" pitchFamily="18" charset="0"/>
              </a:rPr>
              <a:t> liter sample must be analyzed for lead and copper.</a:t>
            </a:r>
          </a:p>
          <a:p>
            <a:pPr lvl="1">
              <a:spcAft>
                <a:spcPts val="600"/>
              </a:spcAft>
            </a:pPr>
            <a:r>
              <a:rPr lang="en-US" kern="100">
                <a:solidFill>
                  <a:schemeClr val="tx1"/>
                </a:solidFill>
                <a:effectLst/>
                <a:ea typeface="Calibri" panose="020F0502020204030204" pitchFamily="34" charset="0"/>
                <a:cs typeface="Times New Roman" panose="02020603050405020304" pitchFamily="18" charset="0"/>
              </a:rPr>
              <a:t>For </a:t>
            </a:r>
            <a:r>
              <a:rPr lang="en-US" b="1" kern="100">
                <a:solidFill>
                  <a:schemeClr val="tx1"/>
                </a:solidFill>
                <a:ea typeface="Calibri" panose="020F0502020204030204" pitchFamily="34" charset="0"/>
                <a:cs typeface="Times New Roman" panose="02020603050405020304" pitchFamily="18" charset="0"/>
              </a:rPr>
              <a:t>Tier 1 and 2 sites only</a:t>
            </a:r>
            <a:r>
              <a:rPr lang="en-US" kern="100">
                <a:solidFill>
                  <a:schemeClr val="tx1"/>
                </a:solidFill>
                <a:ea typeface="Calibri" panose="020F0502020204030204" pitchFamily="34" charset="0"/>
                <a:cs typeface="Times New Roman" panose="02020603050405020304" pitchFamily="18" charset="0"/>
              </a:rPr>
              <a:t>, a 5</a:t>
            </a:r>
            <a:r>
              <a:rPr lang="en-US" kern="100" baseline="30000">
                <a:solidFill>
                  <a:schemeClr val="tx1"/>
                </a:solidFill>
                <a:ea typeface="Calibri" panose="020F0502020204030204" pitchFamily="34" charset="0"/>
                <a:cs typeface="Times New Roman" panose="02020603050405020304" pitchFamily="18" charset="0"/>
              </a:rPr>
              <a:t>th</a:t>
            </a:r>
            <a:r>
              <a:rPr lang="en-US" kern="100">
                <a:solidFill>
                  <a:schemeClr val="tx1"/>
                </a:solidFill>
                <a:ea typeface="Calibri" panose="020F0502020204030204" pitchFamily="34" charset="0"/>
                <a:cs typeface="Times New Roman" panose="02020603050405020304" pitchFamily="18" charset="0"/>
              </a:rPr>
              <a:t> liter sample must also be analyzed for lead (higher value used for 90</a:t>
            </a:r>
            <a:r>
              <a:rPr lang="en-US" kern="100" baseline="30000">
                <a:solidFill>
                  <a:schemeClr val="tx1"/>
                </a:solidFill>
                <a:ea typeface="Calibri" panose="020F0502020204030204" pitchFamily="34" charset="0"/>
                <a:cs typeface="Times New Roman" panose="02020603050405020304" pitchFamily="18" charset="0"/>
              </a:rPr>
              <a:t>th</a:t>
            </a:r>
            <a:r>
              <a:rPr lang="en-US" kern="100">
                <a:solidFill>
                  <a:schemeClr val="tx1"/>
                </a:solidFill>
                <a:ea typeface="Calibri" panose="020F0502020204030204" pitchFamily="34" charset="0"/>
                <a:cs typeface="Times New Roman" panose="02020603050405020304" pitchFamily="18" charset="0"/>
              </a:rPr>
              <a:t> percentile calculation).</a:t>
            </a:r>
          </a:p>
        </p:txBody>
      </p:sp>
      <p:pic>
        <p:nvPicPr>
          <p:cNvPr id="8" name="Picture 7">
            <a:extLst>
              <a:ext uri="{FF2B5EF4-FFF2-40B4-BE49-F238E27FC236}">
                <a16:creationId xmlns:a16="http://schemas.microsoft.com/office/drawing/2014/main" id="{EC040079-97E9-DF68-2AC4-845377C8A2AA}"/>
              </a:ext>
            </a:extLst>
          </p:cNvPr>
          <p:cNvPicPr>
            <a:picLocks noChangeAspect="1"/>
          </p:cNvPicPr>
          <p:nvPr/>
        </p:nvPicPr>
        <p:blipFill>
          <a:blip r:embed="rId3"/>
          <a:stretch>
            <a:fillRect/>
          </a:stretch>
        </p:blipFill>
        <p:spPr>
          <a:xfrm>
            <a:off x="3937712" y="3996965"/>
            <a:ext cx="4316575" cy="2262874"/>
          </a:xfrm>
          <a:prstGeom prst="rect">
            <a:avLst/>
          </a:prstGeom>
          <a:ln>
            <a:solidFill>
              <a:schemeClr val="tx1"/>
            </a:solidFill>
          </a:ln>
        </p:spPr>
      </p:pic>
    </p:spTree>
    <p:extLst>
      <p:ext uri="{BB962C8B-B14F-4D97-AF65-F5344CB8AC3E}">
        <p14:creationId xmlns:p14="http://schemas.microsoft.com/office/powerpoint/2010/main" val="33264037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02692-E6A0-C164-61D6-DFB575D289A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A7C2FC4-B5CB-4587-1BBE-DE46C436776C}"/>
              </a:ext>
            </a:extLst>
          </p:cNvPr>
          <p:cNvSpPr>
            <a:spLocks noGrp="1"/>
          </p:cNvSpPr>
          <p:nvPr>
            <p:ph type="title"/>
          </p:nvPr>
        </p:nvSpPr>
        <p:spPr/>
        <p:txBody>
          <a:bodyPr>
            <a:normAutofit/>
          </a:bodyPr>
          <a:lstStyle/>
          <a:p>
            <a:r>
              <a:rPr lang="en-US" sz="4800" dirty="0"/>
              <a:t>Monitoring Requirements</a:t>
            </a:r>
          </a:p>
        </p:txBody>
      </p:sp>
      <p:sp>
        <p:nvSpPr>
          <p:cNvPr id="2" name="Slide Number Placeholder 1">
            <a:extLst>
              <a:ext uri="{FF2B5EF4-FFF2-40B4-BE49-F238E27FC236}">
                <a16:creationId xmlns:a16="http://schemas.microsoft.com/office/drawing/2014/main" id="{65050303-1A61-82CE-4BE2-E9AE8154D9C2}"/>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7" name="Title 1">
            <a:extLst>
              <a:ext uri="{FF2B5EF4-FFF2-40B4-BE49-F238E27FC236}">
                <a16:creationId xmlns:a16="http://schemas.microsoft.com/office/drawing/2014/main" id="{D59C7F0D-3D6C-30B8-E5C2-C0AB5020EB4B}"/>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sp>
        <p:nvSpPr>
          <p:cNvPr id="3" name="Content Placeholder 5">
            <a:extLst>
              <a:ext uri="{FF2B5EF4-FFF2-40B4-BE49-F238E27FC236}">
                <a16:creationId xmlns:a16="http://schemas.microsoft.com/office/drawing/2014/main" id="{58C6C17A-EC1A-ECFB-6841-4B3001F608C4}"/>
              </a:ext>
            </a:extLst>
          </p:cNvPr>
          <p:cNvSpPr>
            <a:spLocks noGrp="1"/>
          </p:cNvSpPr>
          <p:nvPr>
            <p:ph idx="1"/>
          </p:nvPr>
        </p:nvSpPr>
        <p:spPr>
          <a:xfrm>
            <a:off x="838200" y="1228727"/>
            <a:ext cx="10515600" cy="3870047"/>
          </a:xfrm>
        </p:spPr>
        <p:txBody>
          <a:bodyPr>
            <a:normAutofit lnSpcReduction="10000"/>
          </a:bodyPr>
          <a:lstStyle/>
          <a:p>
            <a:pPr>
              <a:spcAft>
                <a:spcPts val="600"/>
              </a:spcAft>
            </a:pPr>
            <a:r>
              <a:rPr lang="en-US" sz="3200" dirty="0">
                <a:solidFill>
                  <a:schemeClr val="tx1"/>
                </a:solidFill>
              </a:rPr>
              <a:t>Requirement for replacement sampling sites to be selected within reasonable proximity has been removed.</a:t>
            </a:r>
          </a:p>
          <a:p>
            <a:pPr>
              <a:spcAft>
                <a:spcPts val="600"/>
              </a:spcAft>
            </a:pPr>
            <a:endParaRPr lang="en-US" sz="3200" dirty="0">
              <a:solidFill>
                <a:schemeClr val="tx1"/>
              </a:solidFill>
            </a:endParaRPr>
          </a:p>
          <a:p>
            <a:pPr>
              <a:spcAft>
                <a:spcPts val="600"/>
              </a:spcAft>
            </a:pPr>
            <a:r>
              <a:rPr lang="en-US" sz="3200" dirty="0">
                <a:solidFill>
                  <a:schemeClr val="tx1"/>
                </a:solidFill>
              </a:rPr>
              <a:t>Clarifies when sites are considered no longer available for sampling after customer refusal or nonresponse after two outreach attempts.</a:t>
            </a:r>
          </a:p>
          <a:p>
            <a:pPr lvl="1">
              <a:spcAft>
                <a:spcPts val="600"/>
              </a:spcAft>
            </a:pPr>
            <a:r>
              <a:rPr lang="en-US" sz="3000" kern="100" dirty="0">
                <a:solidFill>
                  <a:schemeClr val="tx1"/>
                </a:solidFill>
                <a:ea typeface="Calibri" panose="020F0502020204030204" pitchFamily="34" charset="0"/>
                <a:cs typeface="Times New Roman" panose="02020603050405020304" pitchFamily="18" charset="0"/>
              </a:rPr>
              <a:t>Customer refusal or nonresponse numbers must be submitted and certified by the State.</a:t>
            </a:r>
          </a:p>
        </p:txBody>
      </p:sp>
    </p:spTree>
    <p:extLst>
      <p:ext uri="{BB962C8B-B14F-4D97-AF65-F5344CB8AC3E}">
        <p14:creationId xmlns:p14="http://schemas.microsoft.com/office/powerpoint/2010/main" val="40531829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A4D8B-5889-A487-955B-98E54B283EE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40CCA7E-50C5-4D12-625B-4A3994848C96}"/>
              </a:ext>
            </a:extLst>
          </p:cNvPr>
          <p:cNvSpPr>
            <a:spLocks noGrp="1"/>
          </p:cNvSpPr>
          <p:nvPr>
            <p:ph type="title"/>
          </p:nvPr>
        </p:nvSpPr>
        <p:spPr/>
        <p:txBody>
          <a:bodyPr>
            <a:normAutofit/>
          </a:bodyPr>
          <a:lstStyle/>
          <a:p>
            <a:r>
              <a:rPr lang="en-US" sz="4800"/>
              <a:t>90</a:t>
            </a:r>
            <a:r>
              <a:rPr lang="en-US" sz="4800" baseline="30000"/>
              <a:t>th</a:t>
            </a:r>
            <a:r>
              <a:rPr lang="en-US" sz="4800"/>
              <a:t> Percentile Calculation</a:t>
            </a:r>
          </a:p>
        </p:txBody>
      </p:sp>
      <p:sp>
        <p:nvSpPr>
          <p:cNvPr id="2" name="Slide Number Placeholder 1">
            <a:extLst>
              <a:ext uri="{FF2B5EF4-FFF2-40B4-BE49-F238E27FC236}">
                <a16:creationId xmlns:a16="http://schemas.microsoft.com/office/drawing/2014/main" id="{AE58D915-62E9-6FD3-10DF-51017D0D3069}"/>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7" name="Title 1">
            <a:extLst>
              <a:ext uri="{FF2B5EF4-FFF2-40B4-BE49-F238E27FC236}">
                <a16:creationId xmlns:a16="http://schemas.microsoft.com/office/drawing/2014/main" id="{4273B79A-6EF3-37E6-8DD8-642D57848CFF}"/>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sp>
        <p:nvSpPr>
          <p:cNvPr id="3" name="Content Placeholder 5">
            <a:extLst>
              <a:ext uri="{FF2B5EF4-FFF2-40B4-BE49-F238E27FC236}">
                <a16:creationId xmlns:a16="http://schemas.microsoft.com/office/drawing/2014/main" id="{17874891-A100-C912-1E16-654EEE5BB654}"/>
              </a:ext>
            </a:extLst>
          </p:cNvPr>
          <p:cNvSpPr>
            <a:spLocks noGrp="1"/>
          </p:cNvSpPr>
          <p:nvPr>
            <p:ph idx="1"/>
          </p:nvPr>
        </p:nvSpPr>
        <p:spPr>
          <a:xfrm>
            <a:off x="123375" y="1081144"/>
            <a:ext cx="11230425" cy="4999038"/>
          </a:xfrm>
        </p:spPr>
        <p:txBody>
          <a:bodyPr>
            <a:normAutofit/>
          </a:bodyPr>
          <a:lstStyle/>
          <a:p>
            <a:pPr lvl="1">
              <a:spcAft>
                <a:spcPts val="600"/>
              </a:spcAft>
            </a:pPr>
            <a:r>
              <a:rPr lang="en-US" kern="100" dirty="0">
                <a:solidFill>
                  <a:schemeClr val="tx1"/>
                </a:solidFill>
                <a:ea typeface="Calibri" panose="020F0502020204030204" pitchFamily="34" charset="0"/>
                <a:cs typeface="Times New Roman" panose="02020603050405020304" pitchFamily="18" charset="0"/>
              </a:rPr>
              <a:t>Calculation for systems with </a:t>
            </a:r>
            <a:r>
              <a:rPr lang="en-US" b="1" kern="100" dirty="0">
                <a:solidFill>
                  <a:schemeClr val="tx1"/>
                </a:solidFill>
                <a:ea typeface="Calibri" panose="020F0502020204030204" pitchFamily="34" charset="0"/>
                <a:cs typeface="Times New Roman" panose="02020603050405020304" pitchFamily="18" charset="0"/>
              </a:rPr>
              <a:t>sufficient</a:t>
            </a:r>
            <a:r>
              <a:rPr lang="en-US" kern="100" dirty="0">
                <a:solidFill>
                  <a:schemeClr val="tx1"/>
                </a:solidFill>
                <a:ea typeface="Calibri" panose="020F0502020204030204" pitchFamily="34" charset="0"/>
                <a:cs typeface="Times New Roman" panose="02020603050405020304" pitchFamily="18" charset="0"/>
              </a:rPr>
              <a:t> Tier 1 and 2 sites to meet the minimum number of required sample sites.</a:t>
            </a:r>
          </a:p>
          <a:p>
            <a:pPr lvl="2">
              <a:spcAft>
                <a:spcPts val="600"/>
              </a:spcAft>
            </a:pPr>
            <a:r>
              <a:rPr lang="en-US" kern="100" dirty="0">
                <a:solidFill>
                  <a:schemeClr val="tx1"/>
                </a:solidFill>
                <a:ea typeface="Calibri" panose="020F0502020204030204" pitchFamily="34" charset="0"/>
                <a:cs typeface="Times New Roman" panose="02020603050405020304" pitchFamily="18" charset="0"/>
              </a:rPr>
              <a:t>For </a:t>
            </a:r>
            <a:r>
              <a:rPr lang="en-US" b="1" kern="100" dirty="0">
                <a:solidFill>
                  <a:schemeClr val="tx1"/>
                </a:solidFill>
                <a:ea typeface="Calibri" panose="020F0502020204030204" pitchFamily="34" charset="0"/>
                <a:cs typeface="Times New Roman" panose="02020603050405020304" pitchFamily="18" charset="0"/>
              </a:rPr>
              <a:t>lead</a:t>
            </a:r>
            <a:r>
              <a:rPr lang="en-US" kern="100" dirty="0">
                <a:solidFill>
                  <a:schemeClr val="tx1"/>
                </a:solidFill>
                <a:ea typeface="Calibri" panose="020F0502020204030204" pitchFamily="34" charset="0"/>
                <a:cs typeface="Times New Roman" panose="02020603050405020304" pitchFamily="18" charset="0"/>
              </a:rPr>
              <a:t>, use the higher result from the 1</a:t>
            </a:r>
            <a:r>
              <a:rPr lang="en-US" kern="100" baseline="30000" dirty="0">
                <a:solidFill>
                  <a:schemeClr val="tx1"/>
                </a:solidFill>
                <a:ea typeface="Calibri" panose="020F0502020204030204" pitchFamily="34" charset="0"/>
                <a:cs typeface="Times New Roman" panose="02020603050405020304" pitchFamily="18" charset="0"/>
              </a:rPr>
              <a:t>st</a:t>
            </a:r>
            <a:r>
              <a:rPr lang="en-US" kern="100" dirty="0">
                <a:solidFill>
                  <a:schemeClr val="tx1"/>
                </a:solidFill>
                <a:ea typeface="Calibri" panose="020F0502020204030204" pitchFamily="34" charset="0"/>
                <a:cs typeface="Times New Roman" panose="02020603050405020304" pitchFamily="18" charset="0"/>
              </a:rPr>
              <a:t> or 5</a:t>
            </a:r>
            <a:r>
              <a:rPr lang="en-US" kern="100" baseline="30000" dirty="0">
                <a:solidFill>
                  <a:schemeClr val="tx1"/>
                </a:solidFill>
                <a:ea typeface="Calibri" panose="020F0502020204030204" pitchFamily="34" charset="0"/>
                <a:cs typeface="Times New Roman" panose="02020603050405020304" pitchFamily="18" charset="0"/>
              </a:rPr>
              <a:t>th</a:t>
            </a:r>
            <a:r>
              <a:rPr lang="en-US" kern="100" dirty="0">
                <a:solidFill>
                  <a:schemeClr val="tx1"/>
                </a:solidFill>
                <a:ea typeface="Calibri" panose="020F0502020204030204" pitchFamily="34" charset="0"/>
                <a:cs typeface="Times New Roman" panose="02020603050405020304" pitchFamily="18" charset="0"/>
              </a:rPr>
              <a:t> liter for each site. Calculate the 90</a:t>
            </a:r>
            <a:r>
              <a:rPr lang="en-US" kern="100" baseline="30000" dirty="0">
                <a:solidFill>
                  <a:schemeClr val="tx1"/>
                </a:solidFill>
                <a:ea typeface="Calibri" panose="020F0502020204030204" pitchFamily="34" charset="0"/>
                <a:cs typeface="Times New Roman" panose="02020603050405020304" pitchFamily="18" charset="0"/>
              </a:rPr>
              <a:t>th</a:t>
            </a:r>
            <a:r>
              <a:rPr lang="en-US" kern="100" dirty="0">
                <a:solidFill>
                  <a:schemeClr val="tx1"/>
                </a:solidFill>
                <a:ea typeface="Calibri" panose="020F0502020204030204" pitchFamily="34" charset="0"/>
                <a:cs typeface="Times New Roman" panose="02020603050405020304" pitchFamily="18" charset="0"/>
              </a:rPr>
              <a:t> percentile as normal.</a:t>
            </a:r>
          </a:p>
          <a:p>
            <a:pPr lvl="2">
              <a:spcAft>
                <a:spcPts val="600"/>
              </a:spcAft>
            </a:pPr>
            <a:r>
              <a:rPr lang="en-US" kern="100" dirty="0">
                <a:solidFill>
                  <a:schemeClr val="tx1"/>
                </a:solidFill>
                <a:ea typeface="Calibri" panose="020F0502020204030204" pitchFamily="34" charset="0"/>
                <a:cs typeface="Times New Roman" panose="02020603050405020304" pitchFamily="18" charset="0"/>
              </a:rPr>
              <a:t>For </a:t>
            </a:r>
            <a:r>
              <a:rPr lang="en-US" b="1" kern="100" dirty="0">
                <a:solidFill>
                  <a:schemeClr val="tx1"/>
                </a:solidFill>
                <a:ea typeface="Calibri" panose="020F0502020204030204" pitchFamily="34" charset="0"/>
                <a:cs typeface="Times New Roman" panose="02020603050405020304" pitchFamily="18" charset="0"/>
              </a:rPr>
              <a:t>copper</a:t>
            </a:r>
            <a:r>
              <a:rPr lang="en-US" kern="100" dirty="0">
                <a:solidFill>
                  <a:schemeClr val="tx1"/>
                </a:solidFill>
                <a:ea typeface="Calibri" panose="020F0502020204030204" pitchFamily="34" charset="0"/>
                <a:cs typeface="Times New Roman" panose="02020603050405020304" pitchFamily="18" charset="0"/>
              </a:rPr>
              <a:t>, use the 1</a:t>
            </a:r>
            <a:r>
              <a:rPr lang="en-US" kern="100" baseline="30000" dirty="0">
                <a:solidFill>
                  <a:schemeClr val="tx1"/>
                </a:solidFill>
                <a:ea typeface="Calibri" panose="020F0502020204030204" pitchFamily="34" charset="0"/>
                <a:cs typeface="Times New Roman" panose="02020603050405020304" pitchFamily="18" charset="0"/>
              </a:rPr>
              <a:t>st</a:t>
            </a:r>
            <a:r>
              <a:rPr lang="en-US" kern="100" dirty="0">
                <a:solidFill>
                  <a:schemeClr val="tx1"/>
                </a:solidFill>
                <a:ea typeface="Calibri" panose="020F0502020204030204" pitchFamily="34" charset="0"/>
                <a:cs typeface="Times New Roman" panose="02020603050405020304" pitchFamily="18" charset="0"/>
              </a:rPr>
              <a:t> liter result for all sites and calculate the 90</a:t>
            </a:r>
            <a:r>
              <a:rPr lang="en-US" kern="100" baseline="30000" dirty="0">
                <a:solidFill>
                  <a:schemeClr val="tx1"/>
                </a:solidFill>
                <a:ea typeface="Calibri" panose="020F0502020204030204" pitchFamily="34" charset="0"/>
                <a:cs typeface="Times New Roman" panose="02020603050405020304" pitchFamily="18" charset="0"/>
              </a:rPr>
              <a:t>th</a:t>
            </a:r>
            <a:r>
              <a:rPr lang="en-US" kern="100" dirty="0">
                <a:solidFill>
                  <a:schemeClr val="tx1"/>
                </a:solidFill>
                <a:ea typeface="Calibri" panose="020F0502020204030204" pitchFamily="34" charset="0"/>
                <a:cs typeface="Times New Roman" panose="02020603050405020304" pitchFamily="18" charset="0"/>
              </a:rPr>
              <a:t> percentile as normal.</a:t>
            </a:r>
          </a:p>
          <a:p>
            <a:pPr lvl="2">
              <a:spcAft>
                <a:spcPts val="600"/>
              </a:spcAft>
            </a:pPr>
            <a:r>
              <a:rPr lang="en-US" kern="100" dirty="0">
                <a:solidFill>
                  <a:schemeClr val="tx1"/>
                </a:solidFill>
                <a:ea typeface="Calibri" panose="020F0502020204030204" pitchFamily="34" charset="0"/>
                <a:cs typeface="Times New Roman" panose="02020603050405020304" pitchFamily="18" charset="0"/>
              </a:rPr>
              <a:t>Cannot use any samples collected from Tier 3, 4, or 5 sites in this calculation.</a:t>
            </a:r>
          </a:p>
          <a:p>
            <a:pPr lvl="1">
              <a:spcAft>
                <a:spcPts val="600"/>
              </a:spcAft>
            </a:pPr>
            <a:r>
              <a:rPr lang="en-US" kern="100" dirty="0">
                <a:solidFill>
                  <a:schemeClr val="tx1"/>
                </a:solidFill>
                <a:ea typeface="Calibri" panose="020F0502020204030204" pitchFamily="34" charset="0"/>
                <a:cs typeface="Times New Roman" panose="02020603050405020304" pitchFamily="18" charset="0"/>
              </a:rPr>
              <a:t>Calculation for systems with </a:t>
            </a:r>
            <a:r>
              <a:rPr lang="en-US" b="1" kern="100" dirty="0">
                <a:solidFill>
                  <a:schemeClr val="tx1"/>
                </a:solidFill>
                <a:ea typeface="Calibri" panose="020F0502020204030204" pitchFamily="34" charset="0"/>
                <a:cs typeface="Times New Roman" panose="02020603050405020304" pitchFamily="18" charset="0"/>
              </a:rPr>
              <a:t>insufficient</a:t>
            </a:r>
            <a:r>
              <a:rPr lang="en-US" kern="100" dirty="0">
                <a:solidFill>
                  <a:schemeClr val="tx1"/>
                </a:solidFill>
                <a:ea typeface="Calibri" panose="020F0502020204030204" pitchFamily="34" charset="0"/>
                <a:cs typeface="Times New Roman" panose="02020603050405020304" pitchFamily="18" charset="0"/>
              </a:rPr>
              <a:t> Tier 1 and 2 sites to meet the minimum number of required sample sites.</a:t>
            </a:r>
          </a:p>
          <a:p>
            <a:pPr lvl="2">
              <a:spcAft>
                <a:spcPts val="600"/>
              </a:spcAft>
            </a:pPr>
            <a:r>
              <a:rPr lang="en-US" kern="100" dirty="0">
                <a:solidFill>
                  <a:schemeClr val="tx1"/>
                </a:solidFill>
                <a:ea typeface="Calibri" panose="020F0502020204030204" pitchFamily="34" charset="0"/>
                <a:cs typeface="Times New Roman" panose="02020603050405020304" pitchFamily="18" charset="0"/>
              </a:rPr>
              <a:t>For </a:t>
            </a:r>
            <a:r>
              <a:rPr lang="en-US" b="1" kern="100" dirty="0">
                <a:solidFill>
                  <a:schemeClr val="tx1"/>
                </a:solidFill>
                <a:ea typeface="Calibri" panose="020F0502020204030204" pitchFamily="34" charset="0"/>
                <a:cs typeface="Times New Roman" panose="02020603050405020304" pitchFamily="18" charset="0"/>
              </a:rPr>
              <a:t>lead</a:t>
            </a:r>
            <a:r>
              <a:rPr lang="en-US" kern="100" dirty="0">
                <a:solidFill>
                  <a:schemeClr val="tx1"/>
                </a:solidFill>
                <a:ea typeface="Calibri" panose="020F0502020204030204" pitchFamily="34" charset="0"/>
                <a:cs typeface="Times New Roman" panose="02020603050405020304" pitchFamily="18" charset="0"/>
              </a:rPr>
              <a:t>, use the higher result from the 1</a:t>
            </a:r>
            <a:r>
              <a:rPr lang="en-US" kern="100" baseline="30000" dirty="0">
                <a:solidFill>
                  <a:schemeClr val="tx1"/>
                </a:solidFill>
                <a:ea typeface="Calibri" panose="020F0502020204030204" pitchFamily="34" charset="0"/>
                <a:cs typeface="Times New Roman" panose="02020603050405020304" pitchFamily="18" charset="0"/>
              </a:rPr>
              <a:t>st</a:t>
            </a:r>
            <a:r>
              <a:rPr lang="en-US" kern="100" dirty="0">
                <a:solidFill>
                  <a:schemeClr val="tx1"/>
                </a:solidFill>
                <a:ea typeface="Calibri" panose="020F0502020204030204" pitchFamily="34" charset="0"/>
                <a:cs typeface="Times New Roman" panose="02020603050405020304" pitchFamily="18" charset="0"/>
              </a:rPr>
              <a:t> or 5</a:t>
            </a:r>
            <a:r>
              <a:rPr lang="en-US" kern="100" baseline="30000" dirty="0">
                <a:solidFill>
                  <a:schemeClr val="tx1"/>
                </a:solidFill>
                <a:ea typeface="Calibri" panose="020F0502020204030204" pitchFamily="34" charset="0"/>
                <a:cs typeface="Times New Roman" panose="02020603050405020304" pitchFamily="18" charset="0"/>
              </a:rPr>
              <a:t>th</a:t>
            </a:r>
            <a:r>
              <a:rPr lang="en-US" kern="100" dirty="0">
                <a:solidFill>
                  <a:schemeClr val="tx1"/>
                </a:solidFill>
                <a:ea typeface="Calibri" panose="020F0502020204030204" pitchFamily="34" charset="0"/>
                <a:cs typeface="Times New Roman" panose="02020603050405020304" pitchFamily="18" charset="0"/>
              </a:rPr>
              <a:t> liter for each Tier 1 and 2 site and the highest samples from Tier 3, 4, or 5 until minimum is met. Calculate the 90</a:t>
            </a:r>
            <a:r>
              <a:rPr lang="en-US" kern="100" baseline="30000" dirty="0">
                <a:solidFill>
                  <a:schemeClr val="tx1"/>
                </a:solidFill>
                <a:ea typeface="Calibri" panose="020F0502020204030204" pitchFamily="34" charset="0"/>
                <a:cs typeface="Times New Roman" panose="02020603050405020304" pitchFamily="18" charset="0"/>
              </a:rPr>
              <a:t>th</a:t>
            </a:r>
            <a:r>
              <a:rPr lang="en-US" kern="100" dirty="0">
                <a:solidFill>
                  <a:schemeClr val="tx1"/>
                </a:solidFill>
                <a:ea typeface="Calibri" panose="020F0502020204030204" pitchFamily="34" charset="0"/>
                <a:cs typeface="Times New Roman" panose="02020603050405020304" pitchFamily="18" charset="0"/>
              </a:rPr>
              <a:t> percentile.</a:t>
            </a:r>
          </a:p>
          <a:p>
            <a:pPr lvl="2">
              <a:spcAft>
                <a:spcPts val="600"/>
              </a:spcAft>
            </a:pPr>
            <a:r>
              <a:rPr lang="en-US" kern="100" dirty="0">
                <a:solidFill>
                  <a:schemeClr val="tx1"/>
                </a:solidFill>
                <a:ea typeface="Calibri" panose="020F0502020204030204" pitchFamily="34" charset="0"/>
                <a:cs typeface="Times New Roman" panose="02020603050405020304" pitchFamily="18" charset="0"/>
              </a:rPr>
              <a:t>For </a:t>
            </a:r>
            <a:r>
              <a:rPr lang="en-US" b="1" kern="100" dirty="0">
                <a:solidFill>
                  <a:schemeClr val="tx1"/>
                </a:solidFill>
                <a:ea typeface="Calibri" panose="020F0502020204030204" pitchFamily="34" charset="0"/>
                <a:cs typeface="Times New Roman" panose="02020603050405020304" pitchFamily="18" charset="0"/>
              </a:rPr>
              <a:t>copper</a:t>
            </a:r>
            <a:r>
              <a:rPr lang="en-US" kern="100" dirty="0">
                <a:solidFill>
                  <a:schemeClr val="tx1"/>
                </a:solidFill>
                <a:ea typeface="Calibri" panose="020F0502020204030204" pitchFamily="34" charset="0"/>
                <a:cs typeface="Times New Roman" panose="02020603050405020304" pitchFamily="18" charset="0"/>
              </a:rPr>
              <a:t>, use all 1</a:t>
            </a:r>
            <a:r>
              <a:rPr lang="en-US" kern="100" baseline="30000" dirty="0">
                <a:solidFill>
                  <a:schemeClr val="tx1"/>
                </a:solidFill>
                <a:ea typeface="Calibri" panose="020F0502020204030204" pitchFamily="34" charset="0"/>
                <a:cs typeface="Times New Roman" panose="02020603050405020304" pitchFamily="18" charset="0"/>
              </a:rPr>
              <a:t>st</a:t>
            </a:r>
            <a:r>
              <a:rPr lang="en-US" kern="100" dirty="0">
                <a:solidFill>
                  <a:schemeClr val="tx1"/>
                </a:solidFill>
                <a:ea typeface="Calibri" panose="020F0502020204030204" pitchFamily="34" charset="0"/>
                <a:cs typeface="Times New Roman" panose="02020603050405020304" pitchFamily="18" charset="0"/>
              </a:rPr>
              <a:t> liter samples from Tier 1 and 2 sites first, then highest samples from Tier 3, 4, or 5 until minimum is met. Calculate the 90</a:t>
            </a:r>
            <a:r>
              <a:rPr lang="en-US" kern="100" baseline="30000" dirty="0">
                <a:solidFill>
                  <a:schemeClr val="tx1"/>
                </a:solidFill>
                <a:ea typeface="Calibri" panose="020F0502020204030204" pitchFamily="34" charset="0"/>
                <a:cs typeface="Times New Roman" panose="02020603050405020304" pitchFamily="18" charset="0"/>
              </a:rPr>
              <a:t>th</a:t>
            </a:r>
            <a:r>
              <a:rPr lang="en-US" kern="100" dirty="0">
                <a:solidFill>
                  <a:schemeClr val="tx1"/>
                </a:solidFill>
                <a:ea typeface="Calibri" panose="020F0502020204030204" pitchFamily="34" charset="0"/>
                <a:cs typeface="Times New Roman" panose="02020603050405020304" pitchFamily="18" charset="0"/>
              </a:rPr>
              <a:t> percentile.</a:t>
            </a:r>
          </a:p>
          <a:p>
            <a:pPr lvl="2">
              <a:spcAft>
                <a:spcPts val="600"/>
              </a:spcAft>
            </a:pPr>
            <a:r>
              <a:rPr lang="en-US" kern="100" dirty="0">
                <a:solidFill>
                  <a:schemeClr val="tx1"/>
                </a:solidFill>
                <a:ea typeface="Calibri" panose="020F0502020204030204" pitchFamily="34" charset="0"/>
                <a:cs typeface="Times New Roman" panose="02020603050405020304" pitchFamily="18" charset="0"/>
              </a:rPr>
              <a:t>Any remaining Tier 3, 4, or 5 samples cannot be included in the 90</a:t>
            </a:r>
            <a:r>
              <a:rPr lang="en-US" kern="100" baseline="30000" dirty="0">
                <a:solidFill>
                  <a:schemeClr val="tx1"/>
                </a:solidFill>
                <a:ea typeface="Calibri" panose="020F0502020204030204" pitchFamily="34" charset="0"/>
                <a:cs typeface="Times New Roman" panose="02020603050405020304" pitchFamily="18" charset="0"/>
              </a:rPr>
              <a:t>th</a:t>
            </a:r>
            <a:r>
              <a:rPr lang="en-US" kern="100" dirty="0">
                <a:solidFill>
                  <a:schemeClr val="tx1"/>
                </a:solidFill>
                <a:ea typeface="Calibri" panose="020F0502020204030204" pitchFamily="34" charset="0"/>
                <a:cs typeface="Times New Roman" panose="02020603050405020304" pitchFamily="18" charset="0"/>
              </a:rPr>
              <a:t> percentile calculations.</a:t>
            </a:r>
          </a:p>
          <a:p>
            <a:pPr lvl="1">
              <a:spcAft>
                <a:spcPts val="600"/>
              </a:spcAft>
            </a:pPr>
            <a:r>
              <a:rPr lang="en-US" kern="100" dirty="0">
                <a:solidFill>
                  <a:schemeClr val="tx1"/>
                </a:solidFill>
                <a:ea typeface="Calibri" panose="020F0502020204030204" pitchFamily="34" charset="0"/>
                <a:cs typeface="Times New Roman" panose="02020603050405020304" pitchFamily="18" charset="0"/>
              </a:rPr>
              <a:t>For systems with only Tier 3, 4, or 5 sites, all lead and copper samples must be included in the 90</a:t>
            </a:r>
            <a:r>
              <a:rPr lang="en-US" kern="100" baseline="30000" dirty="0">
                <a:solidFill>
                  <a:schemeClr val="tx1"/>
                </a:solidFill>
                <a:ea typeface="Calibri" panose="020F0502020204030204" pitchFamily="34" charset="0"/>
                <a:cs typeface="Times New Roman" panose="02020603050405020304" pitchFamily="18" charset="0"/>
              </a:rPr>
              <a:t>th</a:t>
            </a:r>
            <a:r>
              <a:rPr lang="en-US" kern="100" dirty="0">
                <a:solidFill>
                  <a:schemeClr val="tx1"/>
                </a:solidFill>
                <a:ea typeface="Calibri" panose="020F0502020204030204" pitchFamily="34" charset="0"/>
                <a:cs typeface="Times New Roman" panose="02020603050405020304" pitchFamily="18" charset="0"/>
              </a:rPr>
              <a:t> percentile calculation.</a:t>
            </a:r>
          </a:p>
          <a:p>
            <a:pPr lvl="1">
              <a:spcAft>
                <a:spcPts val="600"/>
              </a:spcAft>
            </a:pPr>
            <a:r>
              <a:rPr lang="en-US" kern="100" dirty="0">
                <a:solidFill>
                  <a:schemeClr val="tx1"/>
                </a:solidFill>
                <a:ea typeface="Calibri" panose="020F0502020204030204" pitchFamily="34" charset="0"/>
                <a:cs typeface="Times New Roman" panose="02020603050405020304" pitchFamily="18" charset="0"/>
              </a:rPr>
              <a:t>For systems with fewer than five samples, the highest concentration is considered the 90</a:t>
            </a:r>
            <a:r>
              <a:rPr lang="en-US" kern="100" baseline="30000" dirty="0">
                <a:solidFill>
                  <a:schemeClr val="tx1"/>
                </a:solidFill>
                <a:ea typeface="Calibri" panose="020F0502020204030204" pitchFamily="34" charset="0"/>
                <a:cs typeface="Times New Roman" panose="02020603050405020304" pitchFamily="18" charset="0"/>
              </a:rPr>
              <a:t>th</a:t>
            </a:r>
            <a:r>
              <a:rPr lang="en-US" kern="100" dirty="0">
                <a:solidFill>
                  <a:schemeClr val="tx1"/>
                </a:solidFill>
                <a:ea typeface="Calibri" panose="020F0502020204030204" pitchFamily="34" charset="0"/>
                <a:cs typeface="Times New Roman" panose="02020603050405020304" pitchFamily="18" charset="0"/>
              </a:rPr>
              <a:t> percentile. </a:t>
            </a:r>
          </a:p>
        </p:txBody>
      </p:sp>
    </p:spTree>
    <p:extLst>
      <p:ext uri="{BB962C8B-B14F-4D97-AF65-F5344CB8AC3E}">
        <p14:creationId xmlns:p14="http://schemas.microsoft.com/office/powerpoint/2010/main" val="38388793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350EF-599E-7BFE-56C8-E8CB4503CBA5}"/>
              </a:ext>
            </a:extLst>
          </p:cNvPr>
          <p:cNvSpPr>
            <a:spLocks noGrp="1"/>
          </p:cNvSpPr>
          <p:nvPr>
            <p:ph type="title"/>
          </p:nvPr>
        </p:nvSpPr>
        <p:spPr/>
        <p:txBody>
          <a:bodyPr/>
          <a:lstStyle/>
          <a:p>
            <a:r>
              <a:rPr lang="en-US"/>
              <a:t>Corrosion Control Treatment (CCT)</a:t>
            </a:r>
          </a:p>
        </p:txBody>
      </p:sp>
      <p:sp>
        <p:nvSpPr>
          <p:cNvPr id="3" name="Content Placeholder 2">
            <a:extLst>
              <a:ext uri="{FF2B5EF4-FFF2-40B4-BE49-F238E27FC236}">
                <a16:creationId xmlns:a16="http://schemas.microsoft.com/office/drawing/2014/main" id="{71CC8898-01D8-7F5A-38CE-DF40993209D5}"/>
              </a:ext>
            </a:extLst>
          </p:cNvPr>
          <p:cNvSpPr>
            <a:spLocks noGrp="1"/>
          </p:cNvSpPr>
          <p:nvPr>
            <p:ph idx="1"/>
          </p:nvPr>
        </p:nvSpPr>
        <p:spPr/>
        <p:txBody>
          <a:bodyPr/>
          <a:lstStyle/>
          <a:p>
            <a:pPr marL="0" indent="0">
              <a:buNone/>
            </a:pPr>
            <a:endParaRPr lang="en-US"/>
          </a:p>
        </p:txBody>
      </p:sp>
      <p:sp>
        <p:nvSpPr>
          <p:cNvPr id="4" name="Slide Number Placeholder 3">
            <a:extLst>
              <a:ext uri="{FF2B5EF4-FFF2-40B4-BE49-F238E27FC236}">
                <a16:creationId xmlns:a16="http://schemas.microsoft.com/office/drawing/2014/main" id="{60214AA7-2724-6091-165D-B3FF9AFC70DD}"/>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graphicFrame>
        <p:nvGraphicFramePr>
          <p:cNvPr id="5" name="Table 4">
            <a:extLst>
              <a:ext uri="{FF2B5EF4-FFF2-40B4-BE49-F238E27FC236}">
                <a16:creationId xmlns:a16="http://schemas.microsoft.com/office/drawing/2014/main" id="{8C9A32C1-FB47-664F-4134-B4C2168EA6F2}"/>
              </a:ext>
            </a:extLst>
          </p:cNvPr>
          <p:cNvGraphicFramePr>
            <a:graphicFrameLocks noGrp="1"/>
          </p:cNvGraphicFramePr>
          <p:nvPr/>
        </p:nvGraphicFramePr>
        <p:xfrm>
          <a:off x="765048" y="1228727"/>
          <a:ext cx="10588752" cy="4582160"/>
        </p:xfrm>
        <a:graphic>
          <a:graphicData uri="http://schemas.openxmlformats.org/drawingml/2006/table">
            <a:tbl>
              <a:tblPr firstRow="1" bandRow="1">
                <a:tableStyleId>{F5AB1C69-6EDB-4FF4-983F-18BD219EF322}</a:tableStyleId>
              </a:tblPr>
              <a:tblGrid>
                <a:gridCol w="5294376">
                  <a:extLst>
                    <a:ext uri="{9D8B030D-6E8A-4147-A177-3AD203B41FA5}">
                      <a16:colId xmlns:a16="http://schemas.microsoft.com/office/drawing/2014/main" val="225363266"/>
                    </a:ext>
                  </a:extLst>
                </a:gridCol>
                <a:gridCol w="5294376">
                  <a:extLst>
                    <a:ext uri="{9D8B030D-6E8A-4147-A177-3AD203B41FA5}">
                      <a16:colId xmlns:a16="http://schemas.microsoft.com/office/drawing/2014/main" val="1645128864"/>
                    </a:ext>
                  </a:extLst>
                </a:gridCol>
              </a:tblGrid>
              <a:tr h="370840">
                <a:tc>
                  <a:txBody>
                    <a:bodyPr/>
                    <a:lstStyle/>
                    <a:p>
                      <a:pPr algn="ctr"/>
                      <a:r>
                        <a:rPr lang="en-US" dirty="0"/>
                        <a:t>With Corrosion Control Treatment</a:t>
                      </a:r>
                    </a:p>
                  </a:txBody>
                  <a:tcPr/>
                </a:tc>
                <a:tc>
                  <a:txBody>
                    <a:bodyPr/>
                    <a:lstStyle/>
                    <a:p>
                      <a:pPr algn="ctr"/>
                      <a:r>
                        <a:rPr lang="en-US"/>
                        <a:t>Without Corrosion Control Treatment</a:t>
                      </a:r>
                    </a:p>
                  </a:txBody>
                  <a:tcPr/>
                </a:tc>
                <a:extLst>
                  <a:ext uri="{0D108BD9-81ED-4DB2-BD59-A6C34878D82A}">
                    <a16:rowId xmlns:a16="http://schemas.microsoft.com/office/drawing/2014/main" val="1326082815"/>
                  </a:ext>
                </a:extLst>
              </a:tr>
              <a:tr h="152971">
                <a:tc>
                  <a:txBody>
                    <a:bodyPr/>
                    <a:lstStyle/>
                    <a:p>
                      <a:r>
                        <a:rPr lang="en-US" sz="1400"/>
                        <a:t>Step 1: Initiate mandatory pipe rig/loop or CCT study or treatment recommendation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t>Step 1: Initiate mandatory pipe rig/loop or CCT study or treatment recommendation</a:t>
                      </a:r>
                    </a:p>
                  </a:txBody>
                  <a:tcPr/>
                </a:tc>
                <a:extLst>
                  <a:ext uri="{0D108BD9-81ED-4DB2-BD59-A6C34878D82A}">
                    <a16:rowId xmlns:a16="http://schemas.microsoft.com/office/drawing/2014/main" val="3766912717"/>
                  </a:ext>
                </a:extLst>
              </a:tr>
              <a:tr h="370840">
                <a:tc>
                  <a:txBody>
                    <a:bodyPr/>
                    <a:lstStyle/>
                    <a:p>
                      <a:r>
                        <a:rPr lang="en-US" sz="1400"/>
                        <a:t>Step 2: State requires CCT study or State designates re-optimized OCCT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t>Step 2: State requires CCT study or State designates re-optimized OCCT</a:t>
                      </a:r>
                    </a:p>
                  </a:txBody>
                  <a:tcPr/>
                </a:tc>
                <a:extLst>
                  <a:ext uri="{0D108BD9-81ED-4DB2-BD59-A6C34878D82A}">
                    <a16:rowId xmlns:a16="http://schemas.microsoft.com/office/drawing/2014/main" val="239979587"/>
                  </a:ext>
                </a:extLst>
              </a:tr>
              <a:tr h="370840">
                <a:tc>
                  <a:txBody>
                    <a:bodyPr/>
                    <a:lstStyle/>
                    <a:p>
                      <a:r>
                        <a:rPr lang="en-US" sz="1400" dirty="0"/>
                        <a:t>Step 3: Any system with lead lines exceeding lead levels must complete pipe/rig loop CCTS and recommend re-optimized OCCT within 30 months</a:t>
                      </a:r>
                    </a:p>
                  </a:txBody>
                  <a:tcPr/>
                </a:tc>
                <a:tc>
                  <a:txBody>
                    <a:bodyPr/>
                    <a:lstStyle/>
                    <a:p>
                      <a:r>
                        <a:rPr lang="en-US" sz="1400"/>
                        <a:t>Step 3: Study duration</a:t>
                      </a:r>
                    </a:p>
                  </a:txBody>
                  <a:tcPr/>
                </a:tc>
                <a:extLst>
                  <a:ext uri="{0D108BD9-81ED-4DB2-BD59-A6C34878D82A}">
                    <a16:rowId xmlns:a16="http://schemas.microsoft.com/office/drawing/2014/main" val="1042155012"/>
                  </a:ext>
                </a:extLst>
              </a:tr>
              <a:tr h="370840">
                <a:tc>
                  <a:txBody>
                    <a:bodyPr/>
                    <a:lstStyle/>
                    <a:p>
                      <a:r>
                        <a:rPr lang="en-US" sz="1400"/>
                        <a:t>Step 4: State designation of re-optimized OCCT based on CCTS results</a:t>
                      </a:r>
                    </a:p>
                  </a:txBody>
                  <a:tcPr/>
                </a:tc>
                <a:tc>
                  <a:txBody>
                    <a:bodyPr/>
                    <a:lstStyle/>
                    <a:p>
                      <a:r>
                        <a:rPr lang="en-US" sz="1400"/>
                        <a:t>Step 4: State designation of OCCT based on CCT study results</a:t>
                      </a:r>
                    </a:p>
                  </a:txBody>
                  <a:tcPr/>
                </a:tc>
                <a:extLst>
                  <a:ext uri="{0D108BD9-81ED-4DB2-BD59-A6C34878D82A}">
                    <a16:rowId xmlns:a16="http://schemas.microsoft.com/office/drawing/2014/main" val="230363988"/>
                  </a:ext>
                </a:extLst>
              </a:tr>
              <a:tr h="370840">
                <a:tc>
                  <a:txBody>
                    <a:bodyPr/>
                    <a:lstStyle/>
                    <a:p>
                      <a:r>
                        <a:rPr lang="en-US" sz="1400"/>
                        <a:t>Step 5: Install re-optimized OCT within 1 year after step 4</a:t>
                      </a:r>
                    </a:p>
                  </a:txBody>
                  <a:tcPr/>
                </a:tc>
                <a:tc>
                  <a:txBody>
                    <a:bodyPr/>
                    <a:lstStyle/>
                    <a:p>
                      <a:r>
                        <a:rPr lang="en-US" sz="1400"/>
                        <a:t>Step 5: OCCT installation deadlines. Systems must install OCCT within 24 hours after State designates OCCT</a:t>
                      </a:r>
                    </a:p>
                  </a:txBody>
                  <a:tcPr/>
                </a:tc>
                <a:extLst>
                  <a:ext uri="{0D108BD9-81ED-4DB2-BD59-A6C34878D82A}">
                    <a16:rowId xmlns:a16="http://schemas.microsoft.com/office/drawing/2014/main" val="1453274925"/>
                  </a:ext>
                </a:extLst>
              </a:tr>
              <a:tr h="370840">
                <a:tc>
                  <a:txBody>
                    <a:bodyPr/>
                    <a:lstStyle/>
                    <a:p>
                      <a:r>
                        <a:rPr lang="en-US" sz="1400"/>
                        <a:t>Step 6: Standard monitoring for two monitoring periods and WQP monitoring</a:t>
                      </a:r>
                    </a:p>
                  </a:txBody>
                  <a:tcPr/>
                </a:tc>
                <a:tc>
                  <a:txBody>
                    <a:bodyPr/>
                    <a:lstStyle/>
                    <a:p>
                      <a:r>
                        <a:rPr lang="en-US" sz="1400"/>
                        <a:t>Step 6: Follow-up monitoring</a:t>
                      </a:r>
                    </a:p>
                  </a:txBody>
                  <a:tcPr/>
                </a:tc>
                <a:extLst>
                  <a:ext uri="{0D108BD9-81ED-4DB2-BD59-A6C34878D82A}">
                    <a16:rowId xmlns:a16="http://schemas.microsoft.com/office/drawing/2014/main" val="2117507161"/>
                  </a:ext>
                </a:extLst>
              </a:tr>
              <a:tr h="370840">
                <a:tc>
                  <a:txBody>
                    <a:bodyPr/>
                    <a:lstStyle/>
                    <a:p>
                      <a:r>
                        <a:rPr lang="en-US" sz="1400"/>
                        <a:t>Step 7: State sets OWQPs. State reviews systems re-optimized OCCT and designates OWQPs</a:t>
                      </a:r>
                    </a:p>
                  </a:txBody>
                  <a:tcPr/>
                </a:tc>
                <a:tc>
                  <a:txBody>
                    <a:bodyPr/>
                    <a:lstStyle/>
                    <a:p>
                      <a:r>
                        <a:rPr lang="en-US" sz="1400"/>
                        <a:t>Step 7: State sets OWQPs</a:t>
                      </a:r>
                    </a:p>
                  </a:txBody>
                  <a:tcPr/>
                </a:tc>
                <a:extLst>
                  <a:ext uri="{0D108BD9-81ED-4DB2-BD59-A6C34878D82A}">
                    <a16:rowId xmlns:a16="http://schemas.microsoft.com/office/drawing/2014/main" val="2275613394"/>
                  </a:ext>
                </a:extLst>
              </a:tr>
              <a:tr h="370840">
                <a:tc>
                  <a:txBody>
                    <a:bodyPr/>
                    <a:lstStyle/>
                    <a:p>
                      <a:r>
                        <a:rPr lang="en-US" sz="1400"/>
                        <a:t>Step 8: Systems meet OWQPs to demonstrate compliance</a:t>
                      </a:r>
                    </a:p>
                  </a:txBody>
                  <a:tcPr/>
                </a:tc>
                <a:tc>
                  <a:txBody>
                    <a:bodyPr/>
                    <a:lstStyle/>
                    <a:p>
                      <a:r>
                        <a:rPr lang="en-US" sz="1400"/>
                        <a:t>Step 8: Systems meet OWPS to demonstrate compliance</a:t>
                      </a:r>
                    </a:p>
                  </a:txBody>
                  <a:tcPr/>
                </a:tc>
                <a:extLst>
                  <a:ext uri="{0D108BD9-81ED-4DB2-BD59-A6C34878D82A}">
                    <a16:rowId xmlns:a16="http://schemas.microsoft.com/office/drawing/2014/main" val="839006485"/>
                  </a:ext>
                </a:extLst>
              </a:tr>
            </a:tbl>
          </a:graphicData>
        </a:graphic>
      </p:graphicFrame>
    </p:spTree>
    <p:extLst>
      <p:ext uri="{BB962C8B-B14F-4D97-AF65-F5344CB8AC3E}">
        <p14:creationId xmlns:p14="http://schemas.microsoft.com/office/powerpoint/2010/main" val="21830239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AA2D9-618A-05A4-B7F7-98E1D6C912B3}"/>
              </a:ext>
            </a:extLst>
          </p:cNvPr>
          <p:cNvSpPr>
            <a:spLocks noGrp="1"/>
          </p:cNvSpPr>
          <p:nvPr>
            <p:ph type="title"/>
          </p:nvPr>
        </p:nvSpPr>
        <p:spPr/>
        <p:txBody>
          <a:bodyPr/>
          <a:lstStyle/>
          <a:p>
            <a:r>
              <a:rPr lang="en-US"/>
              <a:t>Corrosion Control Treatment (CCT)</a:t>
            </a:r>
          </a:p>
        </p:txBody>
      </p:sp>
      <p:graphicFrame>
        <p:nvGraphicFramePr>
          <p:cNvPr id="5" name="Content Placeholder 4">
            <a:extLst>
              <a:ext uri="{FF2B5EF4-FFF2-40B4-BE49-F238E27FC236}">
                <a16:creationId xmlns:a16="http://schemas.microsoft.com/office/drawing/2014/main" id="{498D436B-474F-CEFF-72D2-5A640F482763}"/>
              </a:ext>
            </a:extLst>
          </p:cNvPr>
          <p:cNvGraphicFramePr>
            <a:graphicFrameLocks noGrp="1"/>
          </p:cNvGraphicFramePr>
          <p:nvPr>
            <p:ph idx="1"/>
            <p:extLst>
              <p:ext uri="{D42A27DB-BD31-4B8C-83A1-F6EECF244321}">
                <p14:modId xmlns:p14="http://schemas.microsoft.com/office/powerpoint/2010/main" val="3096081074"/>
              </p:ext>
            </p:extLst>
          </p:nvPr>
        </p:nvGraphicFramePr>
        <p:xfrm>
          <a:off x="1417320" y="1298448"/>
          <a:ext cx="8933688" cy="4756869"/>
        </p:xfrm>
        <a:graphic>
          <a:graphicData uri="http://schemas.openxmlformats.org/drawingml/2006/table">
            <a:tbl>
              <a:tblPr firstRow="1" firstCol="1" lastRow="1" lastCol="1" bandRow="1" bandCol="1"/>
              <a:tblGrid>
                <a:gridCol w="2045548">
                  <a:extLst>
                    <a:ext uri="{9D8B030D-6E8A-4147-A177-3AD203B41FA5}">
                      <a16:colId xmlns:a16="http://schemas.microsoft.com/office/drawing/2014/main" val="4088475036"/>
                    </a:ext>
                  </a:extLst>
                </a:gridCol>
                <a:gridCol w="2198880">
                  <a:extLst>
                    <a:ext uri="{9D8B030D-6E8A-4147-A177-3AD203B41FA5}">
                      <a16:colId xmlns:a16="http://schemas.microsoft.com/office/drawing/2014/main" val="2116561183"/>
                    </a:ext>
                  </a:extLst>
                </a:gridCol>
                <a:gridCol w="2344630">
                  <a:extLst>
                    <a:ext uri="{9D8B030D-6E8A-4147-A177-3AD203B41FA5}">
                      <a16:colId xmlns:a16="http://schemas.microsoft.com/office/drawing/2014/main" val="313505358"/>
                    </a:ext>
                  </a:extLst>
                </a:gridCol>
                <a:gridCol w="2344630">
                  <a:extLst>
                    <a:ext uri="{9D8B030D-6E8A-4147-A177-3AD203B41FA5}">
                      <a16:colId xmlns:a16="http://schemas.microsoft.com/office/drawing/2014/main" val="2965677289"/>
                    </a:ext>
                  </a:extLst>
                </a:gridCol>
              </a:tblGrid>
              <a:tr h="325109">
                <a:tc>
                  <a:txBody>
                    <a:bodyPr/>
                    <a:lstStyle/>
                    <a:p>
                      <a:pPr marL="138430" marR="0">
                        <a:lnSpc>
                          <a:spcPct val="115000"/>
                        </a:lnSpc>
                        <a:spcBef>
                          <a:spcPts val="210"/>
                        </a:spcBef>
                        <a:spcAft>
                          <a:spcPts val="800"/>
                        </a:spcAft>
                        <a:buNone/>
                      </a:pPr>
                      <a:r>
                        <a:rPr lang="en-US" sz="1600" kern="0" spc="-10">
                          <a:solidFill>
                            <a:srgbClr val="FFFFFF"/>
                          </a:solidFill>
                          <a:effectLst/>
                          <a:latin typeface="Trebuchet MS" panose="020B0603020202020204" pitchFamily="34" charset="0"/>
                          <a:ea typeface="Trebuchet MS" panose="020B0603020202020204" pitchFamily="34" charset="0"/>
                          <a:cs typeface="Trebuchet MS" panose="020B0603020202020204" pitchFamily="34" charset="0"/>
                        </a:rPr>
                        <a:t>System</a:t>
                      </a:r>
                      <a:r>
                        <a:rPr lang="en-US" sz="1600" kern="0" spc="-25">
                          <a:solidFill>
                            <a:srgbClr val="FFFFFF"/>
                          </a:solidFill>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20">
                          <a:solidFill>
                            <a:srgbClr val="FFFFFF"/>
                          </a:solidFill>
                          <a:effectLst/>
                          <a:latin typeface="Trebuchet MS" panose="020B0603020202020204" pitchFamily="34" charset="0"/>
                          <a:ea typeface="Trebuchet MS" panose="020B0603020202020204" pitchFamily="34" charset="0"/>
                          <a:cs typeface="Trebuchet MS" panose="020B0603020202020204" pitchFamily="34" charset="0"/>
                        </a:rPr>
                        <a:t>Size</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chemeClr val="accent3">
                        <a:lumMod val="75000"/>
                      </a:schemeClr>
                    </a:solidFill>
                  </a:tcPr>
                </a:tc>
                <a:tc>
                  <a:txBody>
                    <a:bodyPr/>
                    <a:lstStyle/>
                    <a:p>
                      <a:pPr marL="0" marR="205105" algn="r">
                        <a:lnSpc>
                          <a:spcPct val="115000"/>
                        </a:lnSpc>
                        <a:spcBef>
                          <a:spcPts val="210"/>
                        </a:spcBef>
                        <a:spcAft>
                          <a:spcPts val="800"/>
                        </a:spcAft>
                        <a:buNone/>
                      </a:pPr>
                      <a:r>
                        <a:rPr lang="en-US" sz="1600" kern="0">
                          <a:solidFill>
                            <a:srgbClr val="FFFFFF"/>
                          </a:solidFill>
                          <a:effectLst/>
                          <a:latin typeface="Trebuchet MS" panose="020B0603020202020204" pitchFamily="34" charset="0"/>
                          <a:ea typeface="Trebuchet MS" panose="020B0603020202020204" pitchFamily="34" charset="0"/>
                          <a:cs typeface="Trebuchet MS" panose="020B0603020202020204" pitchFamily="34" charset="0"/>
                        </a:rPr>
                        <a:t>Tap</a:t>
                      </a:r>
                      <a:r>
                        <a:rPr lang="en-US" sz="1600" kern="0" spc="5">
                          <a:solidFill>
                            <a:srgbClr val="FFFFFF"/>
                          </a:solidFill>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a:solidFill>
                            <a:srgbClr val="FFFFFF"/>
                          </a:solidFill>
                          <a:effectLst/>
                          <a:latin typeface="Trebuchet MS" panose="020B0603020202020204" pitchFamily="34" charset="0"/>
                          <a:ea typeface="Trebuchet MS" panose="020B0603020202020204" pitchFamily="34" charset="0"/>
                          <a:cs typeface="Trebuchet MS" panose="020B0603020202020204" pitchFamily="34" charset="0"/>
                        </a:rPr>
                        <a:t>Sample </a:t>
                      </a:r>
                      <a:r>
                        <a:rPr lang="en-US" sz="1600" kern="0" spc="-10">
                          <a:solidFill>
                            <a:srgbClr val="FFFFFF"/>
                          </a:solidFill>
                          <a:effectLst/>
                          <a:latin typeface="Trebuchet MS" panose="020B0603020202020204" pitchFamily="34" charset="0"/>
                          <a:ea typeface="Trebuchet MS" panose="020B0603020202020204" pitchFamily="34" charset="0"/>
                          <a:cs typeface="Trebuchet MS" panose="020B0603020202020204" pitchFamily="34" charset="0"/>
                        </a:rPr>
                        <a:t>Results</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chemeClr val="accent3">
                        <a:lumMod val="75000"/>
                      </a:schemeClr>
                    </a:solidFill>
                  </a:tcPr>
                </a:tc>
                <a:tc>
                  <a:txBody>
                    <a:bodyPr/>
                    <a:lstStyle/>
                    <a:p>
                      <a:pPr marL="74930" marR="0">
                        <a:lnSpc>
                          <a:spcPct val="115000"/>
                        </a:lnSpc>
                        <a:spcBef>
                          <a:spcPts val="210"/>
                        </a:spcBef>
                        <a:spcAft>
                          <a:spcPts val="800"/>
                        </a:spcAft>
                        <a:buNone/>
                      </a:pPr>
                      <a:r>
                        <a:rPr lang="en-US" sz="1600" kern="0">
                          <a:solidFill>
                            <a:srgbClr val="FFFFFF"/>
                          </a:solidFill>
                          <a:effectLst/>
                          <a:latin typeface="Trebuchet MS" panose="020B0603020202020204" pitchFamily="34" charset="0"/>
                          <a:ea typeface="Trebuchet MS" panose="020B0603020202020204" pitchFamily="34" charset="0"/>
                          <a:cs typeface="Trebuchet MS" panose="020B0603020202020204" pitchFamily="34" charset="0"/>
                        </a:rPr>
                        <a:t>Systems</a:t>
                      </a:r>
                      <a:r>
                        <a:rPr lang="en-US" sz="1600" kern="0" spc="5">
                          <a:solidFill>
                            <a:srgbClr val="FFFFFF"/>
                          </a:solidFill>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a:solidFill>
                            <a:srgbClr val="FFFFFF"/>
                          </a:solidFill>
                          <a:effectLst/>
                          <a:latin typeface="Trebuchet MS" panose="020B0603020202020204" pitchFamily="34" charset="0"/>
                          <a:ea typeface="Trebuchet MS" panose="020B0603020202020204" pitchFamily="34" charset="0"/>
                          <a:cs typeface="Trebuchet MS" panose="020B0603020202020204" pitchFamily="34" charset="0"/>
                        </a:rPr>
                        <a:t>with</a:t>
                      </a:r>
                      <a:r>
                        <a:rPr lang="en-US" sz="1600" kern="0" spc="-10">
                          <a:solidFill>
                            <a:srgbClr val="FFFFFF"/>
                          </a:solidFill>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a:solidFill>
                            <a:srgbClr val="FFFFFF"/>
                          </a:solidFill>
                          <a:effectLst/>
                          <a:latin typeface="Trebuchet MS" panose="020B0603020202020204" pitchFamily="34" charset="0"/>
                          <a:ea typeface="Trebuchet MS" panose="020B0603020202020204" pitchFamily="34" charset="0"/>
                          <a:cs typeface="Trebuchet MS" panose="020B0603020202020204" pitchFamily="34" charset="0"/>
                        </a:rPr>
                        <a:t>Existing</a:t>
                      </a:r>
                      <a:r>
                        <a:rPr lang="en-US" sz="1600" kern="0" spc="-10">
                          <a:solidFill>
                            <a:srgbClr val="FFFFFF"/>
                          </a:solidFill>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25">
                          <a:solidFill>
                            <a:srgbClr val="FFFFFF"/>
                          </a:solidFill>
                          <a:effectLst/>
                          <a:latin typeface="Trebuchet MS" panose="020B0603020202020204" pitchFamily="34" charset="0"/>
                          <a:ea typeface="Trebuchet MS" panose="020B0603020202020204" pitchFamily="34" charset="0"/>
                          <a:cs typeface="Trebuchet MS" panose="020B0603020202020204" pitchFamily="34" charset="0"/>
                        </a:rPr>
                        <a:t>CCT</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chemeClr val="accent3">
                        <a:lumMod val="75000"/>
                      </a:schemeClr>
                    </a:solidFill>
                  </a:tcPr>
                </a:tc>
                <a:tc>
                  <a:txBody>
                    <a:bodyPr/>
                    <a:lstStyle/>
                    <a:p>
                      <a:pPr marL="72390" marR="0">
                        <a:lnSpc>
                          <a:spcPct val="115000"/>
                        </a:lnSpc>
                        <a:spcBef>
                          <a:spcPts val="210"/>
                        </a:spcBef>
                        <a:spcAft>
                          <a:spcPts val="800"/>
                        </a:spcAft>
                        <a:buNone/>
                      </a:pPr>
                      <a:r>
                        <a:rPr lang="en-US" sz="1600" kern="0">
                          <a:solidFill>
                            <a:srgbClr val="FFFFFF"/>
                          </a:solidFill>
                          <a:effectLst/>
                          <a:latin typeface="Trebuchet MS" panose="020B0603020202020204" pitchFamily="34" charset="0"/>
                          <a:ea typeface="Trebuchet MS" panose="020B0603020202020204" pitchFamily="34" charset="0"/>
                          <a:cs typeface="Trebuchet MS" panose="020B0603020202020204" pitchFamily="34" charset="0"/>
                        </a:rPr>
                        <a:t>System</a:t>
                      </a:r>
                      <a:r>
                        <a:rPr lang="en-US" sz="1600" kern="0" spc="-45">
                          <a:solidFill>
                            <a:srgbClr val="FFFFFF"/>
                          </a:solidFill>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a:solidFill>
                            <a:srgbClr val="FFFFFF"/>
                          </a:solidFill>
                          <a:effectLst/>
                          <a:latin typeface="Trebuchet MS" panose="020B0603020202020204" pitchFamily="34" charset="0"/>
                          <a:ea typeface="Trebuchet MS" panose="020B0603020202020204" pitchFamily="34" charset="0"/>
                          <a:cs typeface="Trebuchet MS" panose="020B0603020202020204" pitchFamily="34" charset="0"/>
                        </a:rPr>
                        <a:t>without</a:t>
                      </a:r>
                      <a:r>
                        <a:rPr lang="en-US" sz="1600" kern="0" spc="-60">
                          <a:solidFill>
                            <a:srgbClr val="FFFFFF"/>
                          </a:solidFill>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a:solidFill>
                            <a:srgbClr val="FFFFFF"/>
                          </a:solidFill>
                          <a:effectLst/>
                          <a:latin typeface="Trebuchet MS" panose="020B0603020202020204" pitchFamily="34" charset="0"/>
                          <a:ea typeface="Trebuchet MS" panose="020B0603020202020204" pitchFamily="34" charset="0"/>
                          <a:cs typeface="Trebuchet MS" panose="020B0603020202020204" pitchFamily="34" charset="0"/>
                        </a:rPr>
                        <a:t>Existing</a:t>
                      </a:r>
                      <a:r>
                        <a:rPr lang="en-US" sz="1600" kern="0" spc="-60">
                          <a:solidFill>
                            <a:srgbClr val="FFFFFF"/>
                          </a:solidFill>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25">
                          <a:solidFill>
                            <a:srgbClr val="FFFFFF"/>
                          </a:solidFill>
                          <a:effectLst/>
                          <a:latin typeface="Trebuchet MS" panose="020B0603020202020204" pitchFamily="34" charset="0"/>
                          <a:ea typeface="Trebuchet MS" panose="020B0603020202020204" pitchFamily="34" charset="0"/>
                          <a:cs typeface="Trebuchet MS" panose="020B0603020202020204" pitchFamily="34" charset="0"/>
                        </a:rPr>
                        <a:t>CCT</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2514737607"/>
                  </a:ext>
                </a:extLst>
              </a:tr>
              <a:tr h="1064271">
                <a:tc rowSpan="3">
                  <a:txBody>
                    <a:bodyPr/>
                    <a:lstStyle/>
                    <a:p>
                      <a:pPr marL="36195" marR="387350">
                        <a:lnSpc>
                          <a:spcPct val="102000"/>
                        </a:lnSpc>
                        <a:spcBef>
                          <a:spcPts val="210"/>
                        </a:spcBef>
                        <a:spcAft>
                          <a:spcPts val="800"/>
                        </a:spcAft>
                        <a:buNone/>
                      </a:pPr>
                      <a:r>
                        <a:rPr lang="en-US" sz="1600" kern="0" spc="-10">
                          <a:effectLst/>
                          <a:latin typeface="Trebuchet MS" panose="020B0603020202020204" pitchFamily="34" charset="0"/>
                          <a:ea typeface="Trebuchet MS" panose="020B0603020202020204" pitchFamily="34" charset="0"/>
                          <a:cs typeface="Trebuchet MS" panose="020B0603020202020204" pitchFamily="34" charset="0"/>
                        </a:rPr>
                        <a:t>Large</a:t>
                      </a:r>
                      <a:r>
                        <a:rPr lang="en-US" sz="1600" kern="0" spc="-70">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10">
                          <a:effectLst/>
                          <a:latin typeface="Trebuchet MS" panose="020B0603020202020204" pitchFamily="34" charset="0"/>
                          <a:ea typeface="Trebuchet MS" panose="020B0603020202020204" pitchFamily="34" charset="0"/>
                          <a:cs typeface="Trebuchet MS" panose="020B0603020202020204" pitchFamily="34" charset="0"/>
                        </a:rPr>
                        <a:t>(&gt; 50,000)</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noFill/>
                  </a:tcPr>
                </a:tc>
                <a:tc>
                  <a:txBody>
                    <a:bodyPr/>
                    <a:lstStyle/>
                    <a:p>
                      <a:pPr marL="0" marR="194310" algn="r">
                        <a:lnSpc>
                          <a:spcPct val="115000"/>
                        </a:lnSpc>
                        <a:spcBef>
                          <a:spcPts val="210"/>
                        </a:spcBef>
                        <a:spcAft>
                          <a:spcPts val="800"/>
                        </a:spcAft>
                        <a:buNone/>
                      </a:pPr>
                      <a:r>
                        <a:rPr lang="en-US" sz="1600" kern="0" spc="-10">
                          <a:effectLst/>
                          <a:latin typeface="Trebuchet MS" panose="020B0603020202020204" pitchFamily="34" charset="0"/>
                          <a:ea typeface="Trebuchet MS" panose="020B0603020202020204" pitchFamily="34" charset="0"/>
                          <a:cs typeface="Trebuchet MS" panose="020B0603020202020204" pitchFamily="34" charset="0"/>
                        </a:rPr>
                        <a:t>90th</a:t>
                      </a:r>
                      <a:r>
                        <a:rPr lang="en-US" sz="1600" kern="0" spc="-65">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10">
                          <a:effectLst/>
                          <a:latin typeface="Trebuchet MS" panose="020B0603020202020204" pitchFamily="34" charset="0"/>
                          <a:ea typeface="Trebuchet MS" panose="020B0603020202020204" pitchFamily="34" charset="0"/>
                          <a:cs typeface="Trebuchet MS" panose="020B0603020202020204" pitchFamily="34" charset="0"/>
                        </a:rPr>
                        <a:t>percentile</a:t>
                      </a:r>
                      <a:r>
                        <a:rPr lang="en-US" sz="1600" kern="0" spc="-65">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10">
                          <a:effectLst/>
                          <a:latin typeface="Trebuchet MS" panose="020B0603020202020204" pitchFamily="34" charset="0"/>
                          <a:ea typeface="Trebuchet MS" panose="020B0603020202020204" pitchFamily="34" charset="0"/>
                          <a:cs typeface="Trebuchet MS" panose="020B0603020202020204" pitchFamily="34" charset="0"/>
                        </a:rPr>
                        <a:t>Pb</a:t>
                      </a:r>
                      <a:r>
                        <a:rPr lang="en-US" sz="1600" kern="0" spc="-60">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10">
                          <a:effectLst/>
                          <a:latin typeface="Trebuchet MS" panose="020B0603020202020204" pitchFamily="34" charset="0"/>
                          <a:ea typeface="Trebuchet MS" panose="020B0603020202020204" pitchFamily="34" charset="0"/>
                          <a:cs typeface="Trebuchet MS" panose="020B0603020202020204" pitchFamily="34" charset="0"/>
                        </a:rPr>
                        <a:t>&gt;</a:t>
                      </a:r>
                      <a:r>
                        <a:rPr lang="en-US" sz="1600" kern="0" spc="-65">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25">
                          <a:effectLst/>
                          <a:latin typeface="Trebuchet MS" panose="020B0603020202020204" pitchFamily="34" charset="0"/>
                          <a:ea typeface="Trebuchet MS" panose="020B0603020202020204" pitchFamily="34" charset="0"/>
                          <a:cs typeface="Trebuchet MS" panose="020B0603020202020204" pitchFamily="34" charset="0"/>
                        </a:rPr>
                        <a:t>AL</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noFill/>
                  </a:tcPr>
                </a:tc>
                <a:tc>
                  <a:txBody>
                    <a:bodyPr/>
                    <a:lstStyle/>
                    <a:p>
                      <a:pPr marL="36830" marR="19685" indent="-1270">
                        <a:lnSpc>
                          <a:spcPct val="102000"/>
                        </a:lnSpc>
                        <a:spcBef>
                          <a:spcPts val="210"/>
                        </a:spcBef>
                        <a:spcAft>
                          <a:spcPts val="800"/>
                        </a:spcAft>
                        <a:buNone/>
                      </a:pPr>
                      <a:r>
                        <a:rPr lang="en-US" sz="1600" kern="0">
                          <a:effectLst/>
                          <a:latin typeface="Trebuchet MS" panose="020B0603020202020204" pitchFamily="34" charset="0"/>
                          <a:ea typeface="Trebuchet MS" panose="020B0603020202020204" pitchFamily="34" charset="0"/>
                          <a:cs typeface="Trebuchet MS" panose="020B0603020202020204" pitchFamily="34" charset="0"/>
                        </a:rPr>
                        <a:t>Must do CCS; systems with LSLs must conduct harvested pipe rig/loop </a:t>
                      </a:r>
                      <a:r>
                        <a:rPr lang="en-US" sz="1600" kern="0" spc="-10">
                          <a:effectLst/>
                          <a:latin typeface="Trebuchet MS" panose="020B0603020202020204" pitchFamily="34" charset="0"/>
                          <a:ea typeface="Trebuchet MS" panose="020B0603020202020204" pitchFamily="34" charset="0"/>
                          <a:cs typeface="Trebuchet MS" panose="020B0603020202020204" pitchFamily="34" charset="0"/>
                        </a:rPr>
                        <a:t>study</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noFill/>
                  </a:tcPr>
                </a:tc>
                <a:tc>
                  <a:txBody>
                    <a:bodyPr/>
                    <a:lstStyle/>
                    <a:p>
                      <a:pPr marL="37465" marR="0">
                        <a:lnSpc>
                          <a:spcPct val="102000"/>
                        </a:lnSpc>
                        <a:spcBef>
                          <a:spcPts val="210"/>
                        </a:spcBef>
                        <a:spcAft>
                          <a:spcPts val="800"/>
                        </a:spcAft>
                        <a:buNone/>
                      </a:pPr>
                      <a:r>
                        <a:rPr lang="en-US" sz="1600" kern="0">
                          <a:effectLst/>
                          <a:latin typeface="Trebuchet MS" panose="020B0603020202020204" pitchFamily="34" charset="0"/>
                          <a:ea typeface="Trebuchet MS" panose="020B0603020202020204" pitchFamily="34" charset="0"/>
                          <a:cs typeface="Trebuchet MS" panose="020B0603020202020204" pitchFamily="34" charset="0"/>
                        </a:rPr>
                        <a:t>Must do CCS; systems with LSLs must conduct harvested pipe rig/loop study</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noFill/>
                  </a:tcPr>
                </a:tc>
                <a:extLst>
                  <a:ext uri="{0D108BD9-81ED-4DB2-BD59-A6C34878D82A}">
                    <a16:rowId xmlns:a16="http://schemas.microsoft.com/office/drawing/2014/main" val="456292988"/>
                  </a:ext>
                </a:extLst>
              </a:tr>
              <a:tr h="325109">
                <a:tc vMerge="1">
                  <a:txBody>
                    <a:bodyPr/>
                    <a:lstStyle/>
                    <a:p>
                      <a:endParaRPr lang="en-US"/>
                    </a:p>
                  </a:txBody>
                  <a:tcPr/>
                </a:tc>
                <a:tc>
                  <a:txBody>
                    <a:bodyPr/>
                    <a:lstStyle/>
                    <a:p>
                      <a:pPr marL="0" marR="192405" algn="r">
                        <a:lnSpc>
                          <a:spcPct val="115000"/>
                        </a:lnSpc>
                        <a:spcBef>
                          <a:spcPts val="210"/>
                        </a:spcBef>
                        <a:spcAft>
                          <a:spcPts val="800"/>
                        </a:spcAft>
                        <a:buNone/>
                      </a:pPr>
                      <a:r>
                        <a:rPr lang="en-US" sz="1600" kern="0" spc="-2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90th</a:t>
                      </a:r>
                      <a:r>
                        <a:rPr lang="en-US" sz="1600" kern="0" spc="-25">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2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percentile</a:t>
                      </a:r>
                      <a:r>
                        <a:rPr lang="en-US" sz="1600" kern="0" spc="-25">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2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Cu</a:t>
                      </a:r>
                      <a:r>
                        <a:rPr lang="en-US" sz="1600" kern="0" spc="-3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2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&gt;</a:t>
                      </a:r>
                      <a:r>
                        <a:rPr lang="en-US" sz="1600" kern="0" spc="-25">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 AL</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E6E6E6"/>
                    </a:solidFill>
                  </a:tcPr>
                </a:tc>
                <a:tc>
                  <a:txBody>
                    <a:bodyPr/>
                    <a:lstStyle/>
                    <a:p>
                      <a:pPr marL="36830" marR="0">
                        <a:lnSpc>
                          <a:spcPct val="115000"/>
                        </a:lnSpc>
                        <a:spcBef>
                          <a:spcPts val="210"/>
                        </a:spcBef>
                        <a:spcAft>
                          <a:spcPts val="800"/>
                        </a:spcAft>
                        <a:buNone/>
                      </a:pPr>
                      <a:r>
                        <a:rPr lang="en-US" sz="1600" kern="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Must</a:t>
                      </a:r>
                      <a:r>
                        <a:rPr lang="en-US" sz="1600" kern="0" spc="5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do</a:t>
                      </a:r>
                      <a:r>
                        <a:rPr lang="en-US" sz="1600" kern="0" spc="55">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25">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CCS</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E6E6E6"/>
                    </a:solidFill>
                  </a:tcPr>
                </a:tc>
                <a:tc>
                  <a:txBody>
                    <a:bodyPr/>
                    <a:lstStyle/>
                    <a:p>
                      <a:pPr marL="37465" marR="0">
                        <a:lnSpc>
                          <a:spcPct val="115000"/>
                        </a:lnSpc>
                        <a:spcBef>
                          <a:spcPts val="210"/>
                        </a:spcBef>
                        <a:spcAft>
                          <a:spcPts val="800"/>
                        </a:spcAft>
                        <a:buNone/>
                      </a:pPr>
                      <a:r>
                        <a:rPr lang="en-US" sz="1600" kern="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Must</a:t>
                      </a:r>
                      <a:r>
                        <a:rPr lang="en-US" sz="1600" kern="0" spc="5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do</a:t>
                      </a:r>
                      <a:r>
                        <a:rPr lang="en-US" sz="1600" kern="0" spc="55">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25">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CCS</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E6E6E6"/>
                    </a:solidFill>
                  </a:tcPr>
                </a:tc>
                <a:extLst>
                  <a:ext uri="{0D108BD9-81ED-4DB2-BD59-A6C34878D82A}">
                    <a16:rowId xmlns:a16="http://schemas.microsoft.com/office/drawing/2014/main" val="1704352819"/>
                  </a:ext>
                </a:extLst>
              </a:tr>
              <a:tr h="573540">
                <a:tc vMerge="1">
                  <a:txBody>
                    <a:bodyPr/>
                    <a:lstStyle/>
                    <a:p>
                      <a:endParaRPr lang="en-US"/>
                    </a:p>
                  </a:txBody>
                  <a:tcPr/>
                </a:tc>
                <a:tc>
                  <a:txBody>
                    <a:bodyPr/>
                    <a:lstStyle/>
                    <a:p>
                      <a:pPr marL="36195" marR="105410">
                        <a:lnSpc>
                          <a:spcPct val="102000"/>
                        </a:lnSpc>
                        <a:spcBef>
                          <a:spcPts val="210"/>
                        </a:spcBef>
                        <a:spcAft>
                          <a:spcPts val="800"/>
                        </a:spcAft>
                        <a:buNone/>
                      </a:pPr>
                      <a:r>
                        <a:rPr lang="en-US" sz="1600" kern="0">
                          <a:effectLst/>
                          <a:latin typeface="Trebuchet MS" panose="020B0603020202020204" pitchFamily="34" charset="0"/>
                          <a:ea typeface="Trebuchet MS" panose="020B0603020202020204" pitchFamily="34" charset="0"/>
                          <a:cs typeface="Trebuchet MS" panose="020B0603020202020204" pitchFamily="34" charset="0"/>
                        </a:rPr>
                        <a:t>90th</a:t>
                      </a:r>
                      <a:r>
                        <a:rPr lang="en-US" sz="1600" kern="0" spc="-80">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a:effectLst/>
                          <a:latin typeface="Trebuchet MS" panose="020B0603020202020204" pitchFamily="34" charset="0"/>
                          <a:ea typeface="Trebuchet MS" panose="020B0603020202020204" pitchFamily="34" charset="0"/>
                          <a:cs typeface="Trebuchet MS" panose="020B0603020202020204" pitchFamily="34" charset="0"/>
                        </a:rPr>
                        <a:t>percentile</a:t>
                      </a:r>
                      <a:r>
                        <a:rPr lang="en-US" sz="1600" kern="0" spc="-75">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a:effectLst/>
                          <a:latin typeface="Trebuchet MS" panose="020B0603020202020204" pitchFamily="34" charset="0"/>
                          <a:ea typeface="Trebuchet MS" panose="020B0603020202020204" pitchFamily="34" charset="0"/>
                          <a:cs typeface="Trebuchet MS" panose="020B0603020202020204" pitchFamily="34" charset="0"/>
                        </a:rPr>
                        <a:t>Pb</a:t>
                      </a:r>
                      <a:r>
                        <a:rPr lang="en-US" sz="1600" kern="0" spc="-75">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a:effectLst/>
                          <a:latin typeface="Trebuchet MS" panose="020B0603020202020204" pitchFamily="34" charset="0"/>
                          <a:ea typeface="Trebuchet MS" panose="020B0603020202020204" pitchFamily="34" charset="0"/>
                          <a:cs typeface="Trebuchet MS" panose="020B0603020202020204" pitchFamily="34" charset="0"/>
                        </a:rPr>
                        <a:t>&gt;</a:t>
                      </a:r>
                      <a:r>
                        <a:rPr lang="en-US" sz="1600" kern="0" spc="-75">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a:effectLst/>
                          <a:latin typeface="Trebuchet MS" panose="020B0603020202020204" pitchFamily="34" charset="0"/>
                          <a:ea typeface="Trebuchet MS" panose="020B0603020202020204" pitchFamily="34" charset="0"/>
                          <a:cs typeface="Trebuchet MS" panose="020B0603020202020204" pitchFamily="34" charset="0"/>
                        </a:rPr>
                        <a:t>PQL (5 µg/L) but ≤ AL</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noFill/>
                  </a:tcPr>
                </a:tc>
                <a:tc>
                  <a:txBody>
                    <a:bodyPr/>
                    <a:lstStyle/>
                    <a:p>
                      <a:pPr marL="36830" marR="0">
                        <a:lnSpc>
                          <a:spcPct val="115000"/>
                        </a:lnSpc>
                        <a:spcBef>
                          <a:spcPts val="210"/>
                        </a:spcBef>
                        <a:spcAft>
                          <a:spcPts val="800"/>
                        </a:spcAft>
                        <a:buNone/>
                      </a:pPr>
                      <a:r>
                        <a:rPr lang="en-US" sz="1600" kern="0" spc="-10">
                          <a:effectLst/>
                          <a:latin typeface="Trebuchet MS" panose="020B0603020202020204" pitchFamily="34" charset="0"/>
                          <a:ea typeface="Trebuchet MS" panose="020B0603020202020204" pitchFamily="34" charset="0"/>
                          <a:cs typeface="Trebuchet MS" panose="020B0603020202020204" pitchFamily="34" charset="0"/>
                        </a:rPr>
                        <a:t>State</a:t>
                      </a:r>
                      <a:r>
                        <a:rPr lang="en-US" sz="1600" kern="0" spc="-55">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10">
                          <a:effectLst/>
                          <a:latin typeface="Trebuchet MS" panose="020B0603020202020204" pitchFamily="34" charset="0"/>
                          <a:ea typeface="Trebuchet MS" panose="020B0603020202020204" pitchFamily="34" charset="0"/>
                          <a:cs typeface="Trebuchet MS" panose="020B0603020202020204" pitchFamily="34" charset="0"/>
                        </a:rPr>
                        <a:t>may</a:t>
                      </a:r>
                      <a:r>
                        <a:rPr lang="en-US" sz="1600" kern="0" spc="-65">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10">
                          <a:effectLst/>
                          <a:latin typeface="Trebuchet MS" panose="020B0603020202020204" pitchFamily="34" charset="0"/>
                          <a:ea typeface="Trebuchet MS" panose="020B0603020202020204" pitchFamily="34" charset="0"/>
                          <a:cs typeface="Trebuchet MS" panose="020B0603020202020204" pitchFamily="34" charset="0"/>
                        </a:rPr>
                        <a:t>require</a:t>
                      </a:r>
                      <a:r>
                        <a:rPr lang="en-US" sz="1600" kern="0" spc="-65">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10">
                          <a:effectLst/>
                          <a:latin typeface="Trebuchet MS" panose="020B0603020202020204" pitchFamily="34" charset="0"/>
                          <a:ea typeface="Trebuchet MS" panose="020B0603020202020204" pitchFamily="34" charset="0"/>
                          <a:cs typeface="Trebuchet MS" panose="020B0603020202020204" pitchFamily="34" charset="0"/>
                        </a:rPr>
                        <a:t>a</a:t>
                      </a:r>
                      <a:r>
                        <a:rPr lang="en-US" sz="1600" kern="0" spc="-60">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25">
                          <a:effectLst/>
                          <a:latin typeface="Trebuchet MS" panose="020B0603020202020204" pitchFamily="34" charset="0"/>
                          <a:ea typeface="Trebuchet MS" panose="020B0603020202020204" pitchFamily="34" charset="0"/>
                          <a:cs typeface="Trebuchet MS" panose="020B0603020202020204" pitchFamily="34" charset="0"/>
                        </a:rPr>
                        <a:t>CCS</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noFill/>
                  </a:tcPr>
                </a:tc>
                <a:tc>
                  <a:txBody>
                    <a:bodyPr/>
                    <a:lstStyle/>
                    <a:p>
                      <a:pPr marL="36830" marR="0">
                        <a:lnSpc>
                          <a:spcPct val="115000"/>
                        </a:lnSpc>
                        <a:spcBef>
                          <a:spcPts val="210"/>
                        </a:spcBef>
                        <a:spcAft>
                          <a:spcPts val="800"/>
                        </a:spcAft>
                        <a:buNone/>
                      </a:pPr>
                      <a:r>
                        <a:rPr lang="en-US" sz="1600" kern="0">
                          <a:effectLst/>
                          <a:latin typeface="Trebuchet MS" panose="020B0603020202020204" pitchFamily="34" charset="0"/>
                          <a:ea typeface="Trebuchet MS" panose="020B0603020202020204" pitchFamily="34" charset="0"/>
                          <a:cs typeface="Trebuchet MS" panose="020B0603020202020204" pitchFamily="34" charset="0"/>
                        </a:rPr>
                        <a:t>Must</a:t>
                      </a:r>
                      <a:r>
                        <a:rPr lang="en-US" sz="1600" kern="0" spc="45">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a:effectLst/>
                          <a:latin typeface="Trebuchet MS" panose="020B0603020202020204" pitchFamily="34" charset="0"/>
                          <a:ea typeface="Trebuchet MS" panose="020B0603020202020204" pitchFamily="34" charset="0"/>
                          <a:cs typeface="Trebuchet MS" panose="020B0603020202020204" pitchFamily="34" charset="0"/>
                        </a:rPr>
                        <a:t>do</a:t>
                      </a:r>
                      <a:r>
                        <a:rPr lang="en-US" sz="1600" kern="0" spc="55">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25">
                          <a:effectLst/>
                          <a:latin typeface="Trebuchet MS" panose="020B0603020202020204" pitchFamily="34" charset="0"/>
                          <a:ea typeface="Trebuchet MS" panose="020B0603020202020204" pitchFamily="34" charset="0"/>
                          <a:cs typeface="Trebuchet MS" panose="020B0603020202020204" pitchFamily="34" charset="0"/>
                        </a:rPr>
                        <a:t>CCS</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noFill/>
                  </a:tcPr>
                </a:tc>
                <a:extLst>
                  <a:ext uri="{0D108BD9-81ED-4DB2-BD59-A6C34878D82A}">
                    <a16:rowId xmlns:a16="http://schemas.microsoft.com/office/drawing/2014/main" val="2656804109"/>
                  </a:ext>
                </a:extLst>
              </a:tr>
              <a:tr h="1306570">
                <a:tc rowSpan="2">
                  <a:txBody>
                    <a:bodyPr/>
                    <a:lstStyle/>
                    <a:p>
                      <a:pPr marL="36195" marR="387350">
                        <a:lnSpc>
                          <a:spcPct val="102000"/>
                        </a:lnSpc>
                        <a:spcBef>
                          <a:spcPts val="210"/>
                        </a:spcBef>
                        <a:spcAft>
                          <a:spcPts val="800"/>
                        </a:spcAft>
                        <a:buNone/>
                      </a:pPr>
                      <a:r>
                        <a:rPr lang="en-US" sz="1600" kern="0" spc="-1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Medium </a:t>
                      </a:r>
                      <a:r>
                        <a:rPr lang="en-US" sz="1600" kern="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(10,000 –</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p>
                      <a:pPr marL="36195" marR="0">
                        <a:lnSpc>
                          <a:spcPct val="115000"/>
                        </a:lnSpc>
                        <a:spcBef>
                          <a:spcPts val="10"/>
                        </a:spcBef>
                        <a:spcAft>
                          <a:spcPts val="800"/>
                        </a:spcAft>
                        <a:buNone/>
                      </a:pPr>
                      <a:r>
                        <a:rPr lang="en-US" sz="1600" kern="0" spc="-1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50,000)</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E6E6E6"/>
                    </a:solidFill>
                  </a:tcPr>
                </a:tc>
                <a:tc>
                  <a:txBody>
                    <a:bodyPr/>
                    <a:lstStyle/>
                    <a:p>
                      <a:pPr marL="0" marR="194310" algn="r">
                        <a:lnSpc>
                          <a:spcPct val="115000"/>
                        </a:lnSpc>
                        <a:spcBef>
                          <a:spcPts val="210"/>
                        </a:spcBef>
                        <a:spcAft>
                          <a:spcPts val="800"/>
                        </a:spcAft>
                        <a:buNone/>
                      </a:pPr>
                      <a:r>
                        <a:rPr lang="en-US" sz="1600" kern="0" spc="-1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90th</a:t>
                      </a:r>
                      <a:r>
                        <a:rPr lang="en-US" sz="1600" kern="0" spc="-65">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1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percentile</a:t>
                      </a:r>
                      <a:r>
                        <a:rPr lang="en-US" sz="1600" kern="0" spc="-65">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1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Pb</a:t>
                      </a:r>
                      <a:r>
                        <a:rPr lang="en-US" sz="1600" kern="0" spc="-6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1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&gt;</a:t>
                      </a:r>
                      <a:r>
                        <a:rPr lang="en-US" sz="1600" kern="0" spc="-65">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25">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AL</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E6E6E6"/>
                    </a:solidFill>
                  </a:tcPr>
                </a:tc>
                <a:tc>
                  <a:txBody>
                    <a:bodyPr/>
                    <a:lstStyle/>
                    <a:p>
                      <a:pPr marL="36830" marR="19685">
                        <a:lnSpc>
                          <a:spcPct val="102000"/>
                        </a:lnSpc>
                        <a:spcBef>
                          <a:spcPts val="210"/>
                        </a:spcBef>
                        <a:spcAft>
                          <a:spcPts val="800"/>
                        </a:spcAft>
                        <a:buNone/>
                      </a:pPr>
                      <a:r>
                        <a:rPr lang="en-US" sz="1600" kern="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Systems with LSLs must conduct harvested pipe </a:t>
                      </a:r>
                      <a:r>
                        <a:rPr lang="en-US" sz="1600" kern="0" spc="-2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rig/loop</a:t>
                      </a:r>
                      <a:r>
                        <a:rPr lang="en-US" sz="1600" kern="0" spc="-5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2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study;</a:t>
                      </a:r>
                      <a:r>
                        <a:rPr lang="en-US" sz="1600" kern="0" spc="-5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2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state</a:t>
                      </a:r>
                      <a:r>
                        <a:rPr lang="en-US" sz="1600" kern="0" spc="-55">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2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may </a:t>
                      </a:r>
                      <a:r>
                        <a:rPr lang="en-US" sz="1600" kern="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require systems without LSLs to conduct a CCS</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E6E6E6"/>
                    </a:solidFill>
                  </a:tcPr>
                </a:tc>
                <a:tc>
                  <a:txBody>
                    <a:bodyPr/>
                    <a:lstStyle/>
                    <a:p>
                      <a:pPr marL="37465" marR="0">
                        <a:lnSpc>
                          <a:spcPct val="102000"/>
                        </a:lnSpc>
                        <a:spcBef>
                          <a:spcPts val="210"/>
                        </a:spcBef>
                        <a:spcAft>
                          <a:spcPts val="800"/>
                        </a:spcAft>
                        <a:buNone/>
                      </a:pPr>
                      <a:r>
                        <a:rPr lang="en-US" sz="1600" kern="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Systems with LSLs must conduct harvested pipe rig/loop study; state may require</a:t>
                      </a:r>
                      <a:r>
                        <a:rPr lang="en-US" sz="1600" kern="0" spc="-25">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systems</a:t>
                      </a:r>
                      <a:r>
                        <a:rPr lang="en-US" sz="1600" kern="0" spc="-25">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without</a:t>
                      </a:r>
                      <a:r>
                        <a:rPr lang="en-US" sz="1600" kern="0" spc="-35">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a:solidFill>
                            <a:srgbClr val="000000"/>
                          </a:solidFill>
                          <a:effectLst/>
                          <a:latin typeface="Trebuchet MS" panose="020B0603020202020204" pitchFamily="34" charset="0"/>
                          <a:ea typeface="Trebuchet MS" panose="020B0603020202020204" pitchFamily="34" charset="0"/>
                          <a:cs typeface="Trebuchet MS" panose="020B0603020202020204" pitchFamily="34" charset="0"/>
                        </a:rPr>
                        <a:t>LSLs to conduct a CCS</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E6E6E6"/>
                    </a:solidFill>
                  </a:tcPr>
                </a:tc>
                <a:extLst>
                  <a:ext uri="{0D108BD9-81ED-4DB2-BD59-A6C34878D82A}">
                    <a16:rowId xmlns:a16="http://schemas.microsoft.com/office/drawing/2014/main" val="284396801"/>
                  </a:ext>
                </a:extLst>
              </a:tr>
              <a:tr h="328176">
                <a:tc vMerge="1">
                  <a:txBody>
                    <a:bodyPr/>
                    <a:lstStyle/>
                    <a:p>
                      <a:endParaRPr lang="en-US"/>
                    </a:p>
                  </a:txBody>
                  <a:tcPr/>
                </a:tc>
                <a:tc>
                  <a:txBody>
                    <a:bodyPr/>
                    <a:lstStyle/>
                    <a:p>
                      <a:pPr marL="0" marR="192405" algn="r">
                        <a:lnSpc>
                          <a:spcPct val="115000"/>
                        </a:lnSpc>
                        <a:spcBef>
                          <a:spcPts val="225"/>
                        </a:spcBef>
                        <a:spcAft>
                          <a:spcPts val="800"/>
                        </a:spcAft>
                        <a:buNone/>
                      </a:pPr>
                      <a:r>
                        <a:rPr lang="en-US" sz="1600" kern="0" spc="-20">
                          <a:effectLst/>
                          <a:latin typeface="Trebuchet MS" panose="020B0603020202020204" pitchFamily="34" charset="0"/>
                          <a:ea typeface="Trebuchet MS" panose="020B0603020202020204" pitchFamily="34" charset="0"/>
                          <a:cs typeface="Trebuchet MS" panose="020B0603020202020204" pitchFamily="34" charset="0"/>
                        </a:rPr>
                        <a:t>90th</a:t>
                      </a:r>
                      <a:r>
                        <a:rPr lang="en-US" sz="1600" kern="0" spc="-25">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20">
                          <a:effectLst/>
                          <a:latin typeface="Trebuchet MS" panose="020B0603020202020204" pitchFamily="34" charset="0"/>
                          <a:ea typeface="Trebuchet MS" panose="020B0603020202020204" pitchFamily="34" charset="0"/>
                          <a:cs typeface="Trebuchet MS" panose="020B0603020202020204" pitchFamily="34" charset="0"/>
                        </a:rPr>
                        <a:t>percentile</a:t>
                      </a:r>
                      <a:r>
                        <a:rPr lang="en-US" sz="1600" kern="0" spc="-25">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20">
                          <a:effectLst/>
                          <a:latin typeface="Trebuchet MS" panose="020B0603020202020204" pitchFamily="34" charset="0"/>
                          <a:ea typeface="Trebuchet MS" panose="020B0603020202020204" pitchFamily="34" charset="0"/>
                          <a:cs typeface="Trebuchet MS" panose="020B0603020202020204" pitchFamily="34" charset="0"/>
                        </a:rPr>
                        <a:t>Cu</a:t>
                      </a:r>
                      <a:r>
                        <a:rPr lang="en-US" sz="1600" kern="0" spc="-30">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20">
                          <a:effectLst/>
                          <a:latin typeface="Trebuchet MS" panose="020B0603020202020204" pitchFamily="34" charset="0"/>
                          <a:ea typeface="Trebuchet MS" panose="020B0603020202020204" pitchFamily="34" charset="0"/>
                          <a:cs typeface="Trebuchet MS" panose="020B0603020202020204" pitchFamily="34" charset="0"/>
                        </a:rPr>
                        <a:t>&gt;</a:t>
                      </a:r>
                      <a:r>
                        <a:rPr lang="en-US" sz="1600" kern="0" spc="-25">
                          <a:effectLst/>
                          <a:latin typeface="Trebuchet MS" panose="020B0603020202020204" pitchFamily="34" charset="0"/>
                          <a:ea typeface="Trebuchet MS" panose="020B0603020202020204" pitchFamily="34" charset="0"/>
                          <a:cs typeface="Trebuchet MS" panose="020B0603020202020204" pitchFamily="34" charset="0"/>
                        </a:rPr>
                        <a:t> AL</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noFill/>
                  </a:tcPr>
                </a:tc>
                <a:tc>
                  <a:txBody>
                    <a:bodyPr/>
                    <a:lstStyle/>
                    <a:p>
                      <a:pPr marL="35560" marR="0">
                        <a:lnSpc>
                          <a:spcPct val="115000"/>
                        </a:lnSpc>
                        <a:spcBef>
                          <a:spcPts val="225"/>
                        </a:spcBef>
                        <a:spcAft>
                          <a:spcPts val="800"/>
                        </a:spcAft>
                        <a:buNone/>
                      </a:pPr>
                      <a:r>
                        <a:rPr lang="en-US" sz="1600" kern="0" spc="-10">
                          <a:effectLst/>
                          <a:latin typeface="Trebuchet MS" panose="020B0603020202020204" pitchFamily="34" charset="0"/>
                          <a:ea typeface="Trebuchet MS" panose="020B0603020202020204" pitchFamily="34" charset="0"/>
                          <a:cs typeface="Trebuchet MS" panose="020B0603020202020204" pitchFamily="34" charset="0"/>
                        </a:rPr>
                        <a:t>State</a:t>
                      </a:r>
                      <a:r>
                        <a:rPr lang="en-US" sz="1600" kern="0" spc="-55">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10">
                          <a:effectLst/>
                          <a:latin typeface="Trebuchet MS" panose="020B0603020202020204" pitchFamily="34" charset="0"/>
                          <a:ea typeface="Trebuchet MS" panose="020B0603020202020204" pitchFamily="34" charset="0"/>
                          <a:cs typeface="Trebuchet MS" panose="020B0603020202020204" pitchFamily="34" charset="0"/>
                        </a:rPr>
                        <a:t>may</a:t>
                      </a:r>
                      <a:r>
                        <a:rPr lang="en-US" sz="1600" kern="0" spc="-65">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10">
                          <a:effectLst/>
                          <a:latin typeface="Trebuchet MS" panose="020B0603020202020204" pitchFamily="34" charset="0"/>
                          <a:ea typeface="Trebuchet MS" panose="020B0603020202020204" pitchFamily="34" charset="0"/>
                          <a:cs typeface="Trebuchet MS" panose="020B0603020202020204" pitchFamily="34" charset="0"/>
                        </a:rPr>
                        <a:t>require</a:t>
                      </a:r>
                      <a:r>
                        <a:rPr lang="en-US" sz="1600" kern="0" spc="-65">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10">
                          <a:effectLst/>
                          <a:latin typeface="Trebuchet MS" panose="020B0603020202020204" pitchFamily="34" charset="0"/>
                          <a:ea typeface="Trebuchet MS" panose="020B0603020202020204" pitchFamily="34" charset="0"/>
                          <a:cs typeface="Trebuchet MS" panose="020B0603020202020204" pitchFamily="34" charset="0"/>
                        </a:rPr>
                        <a:t>a</a:t>
                      </a:r>
                      <a:r>
                        <a:rPr lang="en-US" sz="1600" kern="0" spc="-60">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25">
                          <a:effectLst/>
                          <a:latin typeface="Trebuchet MS" panose="020B0603020202020204" pitchFamily="34" charset="0"/>
                          <a:ea typeface="Trebuchet MS" panose="020B0603020202020204" pitchFamily="34" charset="0"/>
                          <a:cs typeface="Trebuchet MS" panose="020B0603020202020204" pitchFamily="34" charset="0"/>
                        </a:rPr>
                        <a:t>CCS</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noFill/>
                  </a:tcPr>
                </a:tc>
                <a:tc>
                  <a:txBody>
                    <a:bodyPr/>
                    <a:lstStyle/>
                    <a:p>
                      <a:pPr marL="35560" marR="0">
                        <a:lnSpc>
                          <a:spcPct val="115000"/>
                        </a:lnSpc>
                        <a:spcBef>
                          <a:spcPts val="225"/>
                        </a:spcBef>
                        <a:spcAft>
                          <a:spcPts val="800"/>
                        </a:spcAft>
                        <a:buNone/>
                      </a:pPr>
                      <a:r>
                        <a:rPr lang="en-US" sz="1600" kern="0" spc="-10">
                          <a:effectLst/>
                          <a:latin typeface="Trebuchet MS" panose="020B0603020202020204" pitchFamily="34" charset="0"/>
                          <a:ea typeface="Trebuchet MS" panose="020B0603020202020204" pitchFamily="34" charset="0"/>
                          <a:cs typeface="Trebuchet MS" panose="020B0603020202020204" pitchFamily="34" charset="0"/>
                        </a:rPr>
                        <a:t>State</a:t>
                      </a:r>
                      <a:r>
                        <a:rPr lang="en-US" sz="1600" kern="0" spc="-60">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10">
                          <a:effectLst/>
                          <a:latin typeface="Trebuchet MS" panose="020B0603020202020204" pitchFamily="34" charset="0"/>
                          <a:ea typeface="Trebuchet MS" panose="020B0603020202020204" pitchFamily="34" charset="0"/>
                          <a:cs typeface="Trebuchet MS" panose="020B0603020202020204" pitchFamily="34" charset="0"/>
                        </a:rPr>
                        <a:t>may</a:t>
                      </a:r>
                      <a:r>
                        <a:rPr lang="en-US" sz="1600" kern="0" spc="-65">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10">
                          <a:effectLst/>
                          <a:latin typeface="Trebuchet MS" panose="020B0603020202020204" pitchFamily="34" charset="0"/>
                          <a:ea typeface="Trebuchet MS" panose="020B0603020202020204" pitchFamily="34" charset="0"/>
                          <a:cs typeface="Trebuchet MS" panose="020B0603020202020204" pitchFamily="34" charset="0"/>
                        </a:rPr>
                        <a:t>require</a:t>
                      </a:r>
                      <a:r>
                        <a:rPr lang="en-US" sz="1600" kern="0" spc="-65">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10">
                          <a:effectLst/>
                          <a:latin typeface="Trebuchet MS" panose="020B0603020202020204" pitchFamily="34" charset="0"/>
                          <a:ea typeface="Trebuchet MS" panose="020B0603020202020204" pitchFamily="34" charset="0"/>
                          <a:cs typeface="Trebuchet MS" panose="020B0603020202020204" pitchFamily="34" charset="0"/>
                        </a:rPr>
                        <a:t>a</a:t>
                      </a:r>
                      <a:r>
                        <a:rPr lang="en-US" sz="1600" kern="0" spc="-60">
                          <a:effectLst/>
                          <a:latin typeface="Trebuchet MS" panose="020B0603020202020204" pitchFamily="34" charset="0"/>
                          <a:ea typeface="Trebuchet MS" panose="020B0603020202020204" pitchFamily="34" charset="0"/>
                          <a:cs typeface="Trebuchet MS" panose="020B0603020202020204" pitchFamily="34" charset="0"/>
                        </a:rPr>
                        <a:t> </a:t>
                      </a:r>
                      <a:r>
                        <a:rPr lang="en-US" sz="1600" kern="0" spc="-25">
                          <a:effectLst/>
                          <a:latin typeface="Trebuchet MS" panose="020B0603020202020204" pitchFamily="34" charset="0"/>
                          <a:ea typeface="Trebuchet MS" panose="020B0603020202020204" pitchFamily="34" charset="0"/>
                          <a:cs typeface="Trebuchet MS" panose="020B0603020202020204" pitchFamily="34" charset="0"/>
                        </a:rPr>
                        <a:t>CCS</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noFill/>
                  </a:tcPr>
                </a:tc>
                <a:extLst>
                  <a:ext uri="{0D108BD9-81ED-4DB2-BD59-A6C34878D82A}">
                    <a16:rowId xmlns:a16="http://schemas.microsoft.com/office/drawing/2014/main" val="1414953879"/>
                  </a:ext>
                </a:extLst>
              </a:tr>
            </a:tbl>
          </a:graphicData>
        </a:graphic>
      </p:graphicFrame>
      <p:sp>
        <p:nvSpPr>
          <p:cNvPr id="4" name="Slide Number Placeholder 3">
            <a:extLst>
              <a:ext uri="{FF2B5EF4-FFF2-40B4-BE49-F238E27FC236}">
                <a16:creationId xmlns:a16="http://schemas.microsoft.com/office/drawing/2014/main" id="{D08F720A-5D96-013C-924F-3B31CABE0B2C}"/>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Tree>
    <p:extLst>
      <p:ext uri="{BB962C8B-B14F-4D97-AF65-F5344CB8AC3E}">
        <p14:creationId xmlns:p14="http://schemas.microsoft.com/office/powerpoint/2010/main" val="10130402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33A26-ACC7-CCEC-26A5-68D1EA100AF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14D0FA2-E94A-FD91-8A5A-E6AA972787D8}"/>
              </a:ext>
            </a:extLst>
          </p:cNvPr>
          <p:cNvSpPr>
            <a:spLocks noGrp="1"/>
          </p:cNvSpPr>
          <p:nvPr>
            <p:ph type="title"/>
          </p:nvPr>
        </p:nvSpPr>
        <p:spPr/>
        <p:txBody>
          <a:bodyPr>
            <a:normAutofit/>
          </a:bodyPr>
          <a:lstStyle/>
          <a:p>
            <a:r>
              <a:rPr lang="en-US" sz="4800"/>
              <a:t>Corrosion Control Treatment (CCT)</a:t>
            </a:r>
          </a:p>
        </p:txBody>
      </p:sp>
      <p:sp>
        <p:nvSpPr>
          <p:cNvPr id="2" name="Slide Number Placeholder 1">
            <a:extLst>
              <a:ext uri="{FF2B5EF4-FFF2-40B4-BE49-F238E27FC236}">
                <a16:creationId xmlns:a16="http://schemas.microsoft.com/office/drawing/2014/main" id="{3B3419F6-DACD-17D9-080C-CECF2878646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7" name="Title 1">
            <a:extLst>
              <a:ext uri="{FF2B5EF4-FFF2-40B4-BE49-F238E27FC236}">
                <a16:creationId xmlns:a16="http://schemas.microsoft.com/office/drawing/2014/main" id="{F7B37A3B-6ABD-EF69-3635-9BC29F3CC90C}"/>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sp>
        <p:nvSpPr>
          <p:cNvPr id="3" name="Content Placeholder 5">
            <a:extLst>
              <a:ext uri="{FF2B5EF4-FFF2-40B4-BE49-F238E27FC236}">
                <a16:creationId xmlns:a16="http://schemas.microsoft.com/office/drawing/2014/main" id="{74A79185-6A6A-A200-7D5B-C88FC60AD4B4}"/>
              </a:ext>
            </a:extLst>
          </p:cNvPr>
          <p:cNvSpPr>
            <a:spLocks noGrp="1"/>
          </p:cNvSpPr>
          <p:nvPr>
            <p:ph idx="1"/>
          </p:nvPr>
        </p:nvSpPr>
        <p:spPr>
          <a:xfrm>
            <a:off x="838200" y="1081144"/>
            <a:ext cx="10515600" cy="4999038"/>
          </a:xfrm>
        </p:spPr>
        <p:txBody>
          <a:bodyPr>
            <a:normAutofit/>
          </a:bodyPr>
          <a:lstStyle/>
          <a:p>
            <a:pPr marL="0" indent="0" algn="l" rtl="0" fontAlgn="base">
              <a:lnSpc>
                <a:spcPts val="2203"/>
              </a:lnSpc>
              <a:buNone/>
            </a:pPr>
            <a:r>
              <a:rPr lang="en-US" b="1" i="0" u="sng" strike="noStrike">
                <a:solidFill>
                  <a:srgbClr val="231F20"/>
                </a:solidFill>
                <a:effectLst/>
                <a:latin typeface="Arial" panose="020B0604020202020204" pitchFamily="34" charset="0"/>
              </a:rPr>
              <a:t>For Systems that Exceed the 90</a:t>
            </a:r>
            <a:r>
              <a:rPr lang="en-US" b="1" i="0" u="sng" strike="noStrike" baseline="30000">
                <a:solidFill>
                  <a:srgbClr val="231F20"/>
                </a:solidFill>
                <a:effectLst/>
                <a:latin typeface="Arial" panose="020B0604020202020204" pitchFamily="34" charset="0"/>
              </a:rPr>
              <a:t>th</a:t>
            </a:r>
            <a:r>
              <a:rPr lang="en-US" b="1" i="0" u="sng" strike="noStrike">
                <a:solidFill>
                  <a:srgbClr val="231F20"/>
                </a:solidFill>
                <a:effectLst/>
                <a:latin typeface="Arial" panose="020B0604020202020204" pitchFamily="34" charset="0"/>
              </a:rPr>
              <a:t> Percentile Lead </a:t>
            </a:r>
            <a:r>
              <a:rPr lang="en-US" b="1" u="sng">
                <a:solidFill>
                  <a:srgbClr val="231F20"/>
                </a:solidFill>
              </a:rPr>
              <a:t>A</a:t>
            </a:r>
            <a:r>
              <a:rPr lang="en-US" b="1" i="0" u="sng" strike="noStrike">
                <a:solidFill>
                  <a:srgbClr val="231F20"/>
                </a:solidFill>
                <a:effectLst/>
                <a:latin typeface="Arial" panose="020B0604020202020204" pitchFamily="34" charset="0"/>
              </a:rPr>
              <a:t>ction </a:t>
            </a:r>
            <a:r>
              <a:rPr lang="en-US" b="1" u="sng">
                <a:solidFill>
                  <a:srgbClr val="231F20"/>
                </a:solidFill>
              </a:rPr>
              <a:t>L</a:t>
            </a:r>
            <a:r>
              <a:rPr lang="en-US" b="1" i="0" u="sng" strike="noStrike">
                <a:solidFill>
                  <a:srgbClr val="231F20"/>
                </a:solidFill>
                <a:effectLst/>
                <a:latin typeface="Arial" panose="020B0604020202020204" pitchFamily="34" charset="0"/>
              </a:rPr>
              <a:t>evel (0.010 mg/L or 10 ppb)</a:t>
            </a:r>
            <a:endParaRPr lang="en-US" b="1" i="0" u="sng">
              <a:effectLst/>
              <a:latin typeface="Arial" panose="020B0604020202020204" pitchFamily="34" charset="0"/>
            </a:endParaRPr>
          </a:p>
          <a:p>
            <a:pPr algn="l" rtl="0" fontAlgn="base">
              <a:lnSpc>
                <a:spcPts val="2203"/>
              </a:lnSpc>
              <a:spcAft>
                <a:spcPts val="1200"/>
              </a:spcAft>
              <a:buFont typeface="Arial" panose="020B0604020202020204" pitchFamily="34" charset="0"/>
              <a:buChar char="•"/>
            </a:pPr>
            <a:r>
              <a:rPr lang="en-US" b="0" i="0" u="none" strike="noStrike">
                <a:solidFill>
                  <a:srgbClr val="231F20"/>
                </a:solidFill>
                <a:effectLst/>
                <a:latin typeface="Arial" panose="020B0604020202020204" pitchFamily="34" charset="0"/>
              </a:rPr>
              <a:t>Without CCT</a:t>
            </a:r>
          </a:p>
          <a:p>
            <a:pPr lvl="1" fontAlgn="base">
              <a:lnSpc>
                <a:spcPts val="2203"/>
              </a:lnSpc>
              <a:spcAft>
                <a:spcPts val="1200"/>
              </a:spcAft>
            </a:pPr>
            <a:r>
              <a:rPr lang="en-US" b="0" i="0" u="none" strike="noStrike">
                <a:solidFill>
                  <a:srgbClr val="231F20"/>
                </a:solidFill>
                <a:effectLst/>
                <a:latin typeface="Arial" panose="020B0604020202020204" pitchFamily="34" charset="0"/>
              </a:rPr>
              <a:t>Must install CCT regardless of subsequent 90</a:t>
            </a:r>
            <a:r>
              <a:rPr lang="en-US" b="0" i="0" u="none" strike="noStrike" baseline="30000">
                <a:solidFill>
                  <a:srgbClr val="231F20"/>
                </a:solidFill>
                <a:effectLst/>
                <a:latin typeface="Arial" panose="020B0604020202020204" pitchFamily="34" charset="0"/>
              </a:rPr>
              <a:t>th</a:t>
            </a:r>
            <a:r>
              <a:rPr lang="en-US" b="0" i="0" u="none" strike="noStrike">
                <a:solidFill>
                  <a:srgbClr val="231F20"/>
                </a:solidFill>
                <a:effectLst/>
                <a:latin typeface="Arial" panose="020B0604020202020204" pitchFamily="34" charset="0"/>
              </a:rPr>
              <a:t> percentile levels if CCT installation has started.</a:t>
            </a:r>
            <a:r>
              <a:rPr lang="en-US" b="0" i="0">
                <a:effectLst/>
                <a:latin typeface="Arial" panose="020B0604020202020204" pitchFamily="34" charset="0"/>
              </a:rPr>
              <a:t>​</a:t>
            </a:r>
          </a:p>
          <a:p>
            <a:pPr algn="l" rtl="0" fontAlgn="base">
              <a:lnSpc>
                <a:spcPts val="2066"/>
              </a:lnSpc>
              <a:spcAft>
                <a:spcPts val="1200"/>
              </a:spcAft>
              <a:buFont typeface="Arial" panose="020B0604020202020204" pitchFamily="34" charset="0"/>
              <a:buChar char="•"/>
            </a:pPr>
            <a:r>
              <a:rPr lang="en-US" b="0" i="0" u="none" strike="noStrike">
                <a:solidFill>
                  <a:srgbClr val="231F20"/>
                </a:solidFill>
                <a:effectLst/>
                <a:latin typeface="Arial" panose="020B0604020202020204" pitchFamily="34" charset="0"/>
              </a:rPr>
              <a:t>With Optimized Corrosion Control Treatment (OCCT) </a:t>
            </a:r>
          </a:p>
          <a:p>
            <a:pPr lvl="1" fontAlgn="base">
              <a:lnSpc>
                <a:spcPts val="2203"/>
              </a:lnSpc>
              <a:spcAft>
                <a:spcPts val="1200"/>
              </a:spcAft>
            </a:pPr>
            <a:r>
              <a:rPr lang="en-US" b="0" i="0" u="none" strike="noStrike">
                <a:solidFill>
                  <a:srgbClr val="231F20"/>
                </a:solidFill>
                <a:effectLst/>
                <a:latin typeface="Arial" panose="020B0604020202020204" pitchFamily="34" charset="0"/>
              </a:rPr>
              <a:t>Systems with OCCT and with lead and/or GRR service lines and are meeting Optimal Water Quality Parameters (OWQPs) need only re-optimize OCCT once after the compliance date.</a:t>
            </a:r>
            <a:r>
              <a:rPr lang="en-US" b="0" i="0">
                <a:effectLst/>
                <a:latin typeface="Arial" panose="020B0604020202020204" pitchFamily="34" charset="0"/>
              </a:rPr>
              <a:t>​</a:t>
            </a:r>
          </a:p>
          <a:p>
            <a:pPr lvl="1" fontAlgn="base">
              <a:lnSpc>
                <a:spcPts val="2203"/>
              </a:lnSpc>
              <a:spcAft>
                <a:spcPts val="1200"/>
              </a:spcAft>
            </a:pPr>
            <a:r>
              <a:rPr lang="en-US" b="0" i="0" u="none" strike="noStrike">
                <a:solidFill>
                  <a:srgbClr val="231F20"/>
                </a:solidFill>
                <a:effectLst/>
                <a:latin typeface="Arial" panose="020B0604020202020204" pitchFamily="34" charset="0"/>
              </a:rPr>
              <a:t>Systems with OCCT that exceed the 90</a:t>
            </a:r>
            <a:r>
              <a:rPr lang="en-US" b="0" i="0" u="none" strike="noStrike" baseline="30000">
                <a:solidFill>
                  <a:srgbClr val="231F20"/>
                </a:solidFill>
                <a:effectLst/>
                <a:latin typeface="Arial" panose="020B0604020202020204" pitchFamily="34" charset="0"/>
              </a:rPr>
              <a:t>th</a:t>
            </a:r>
            <a:r>
              <a:rPr lang="en-US" b="0" i="0" u="none" strike="noStrike">
                <a:solidFill>
                  <a:srgbClr val="231F20"/>
                </a:solidFill>
                <a:effectLst/>
                <a:latin typeface="Arial" panose="020B0604020202020204" pitchFamily="34" charset="0"/>
              </a:rPr>
              <a:t> percentile lead action level after removing all lead and/or GRR service lines will need to re-optimize again.</a:t>
            </a:r>
          </a:p>
          <a:p>
            <a:pPr lvl="1" fontAlgn="base">
              <a:lnSpc>
                <a:spcPts val="2203"/>
              </a:lnSpc>
              <a:spcAft>
                <a:spcPts val="1200"/>
              </a:spcAft>
            </a:pPr>
            <a:r>
              <a:rPr lang="en-US">
                <a:solidFill>
                  <a:srgbClr val="231F20"/>
                </a:solidFill>
              </a:rPr>
              <a:t>Systems may be required to re-optimize if required by the State at any time, including from a modification of a State treatment determination of OCCT or upon adding a new source or long-term treatment change. </a:t>
            </a:r>
            <a:endParaRPr lang="en-US" b="0" i="0">
              <a:effectLst/>
              <a:latin typeface="Arial" panose="020B0604020202020204" pitchFamily="34" charset="0"/>
            </a:endParaRPr>
          </a:p>
        </p:txBody>
      </p:sp>
    </p:spTree>
    <p:extLst>
      <p:ext uri="{BB962C8B-B14F-4D97-AF65-F5344CB8AC3E}">
        <p14:creationId xmlns:p14="http://schemas.microsoft.com/office/powerpoint/2010/main" val="6207974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40180-AD50-4496-7C4C-79DE8E13498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F29BB65-0456-C8CE-D0BB-1762D17C34AD}"/>
              </a:ext>
            </a:extLst>
          </p:cNvPr>
          <p:cNvSpPr>
            <a:spLocks noGrp="1"/>
          </p:cNvSpPr>
          <p:nvPr>
            <p:ph type="title"/>
          </p:nvPr>
        </p:nvSpPr>
        <p:spPr/>
        <p:txBody>
          <a:bodyPr>
            <a:normAutofit/>
          </a:bodyPr>
          <a:lstStyle/>
          <a:p>
            <a:r>
              <a:rPr lang="en-US" sz="4800"/>
              <a:t>Corrosion Control Treatment (CCT)</a:t>
            </a:r>
          </a:p>
        </p:txBody>
      </p:sp>
      <p:sp>
        <p:nvSpPr>
          <p:cNvPr id="2" name="Slide Number Placeholder 1">
            <a:extLst>
              <a:ext uri="{FF2B5EF4-FFF2-40B4-BE49-F238E27FC236}">
                <a16:creationId xmlns:a16="http://schemas.microsoft.com/office/drawing/2014/main" id="{DD1A9300-01C7-50AA-D7EB-91CB5C4079CC}"/>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7" name="Title 1">
            <a:extLst>
              <a:ext uri="{FF2B5EF4-FFF2-40B4-BE49-F238E27FC236}">
                <a16:creationId xmlns:a16="http://schemas.microsoft.com/office/drawing/2014/main" id="{60331166-5F70-89BD-CAA4-27210EE81BF5}"/>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sp>
        <p:nvSpPr>
          <p:cNvPr id="3" name="Content Placeholder 5">
            <a:extLst>
              <a:ext uri="{FF2B5EF4-FFF2-40B4-BE49-F238E27FC236}">
                <a16:creationId xmlns:a16="http://schemas.microsoft.com/office/drawing/2014/main" id="{C0CE3B36-E124-A719-44B5-58CD85A44208}"/>
              </a:ext>
            </a:extLst>
          </p:cNvPr>
          <p:cNvSpPr>
            <a:spLocks noGrp="1"/>
          </p:cNvSpPr>
          <p:nvPr>
            <p:ph idx="1"/>
          </p:nvPr>
        </p:nvSpPr>
        <p:spPr>
          <a:xfrm>
            <a:off x="838200" y="900816"/>
            <a:ext cx="10515600" cy="4822699"/>
          </a:xfrm>
        </p:spPr>
        <p:txBody>
          <a:bodyPr>
            <a:normAutofit/>
          </a:bodyPr>
          <a:lstStyle/>
          <a:p>
            <a:pPr marL="0" indent="0" algn="l" rtl="0" fontAlgn="base">
              <a:lnSpc>
                <a:spcPts val="2203"/>
              </a:lnSpc>
              <a:spcAft>
                <a:spcPts val="1200"/>
              </a:spcAft>
              <a:buNone/>
            </a:pPr>
            <a:endParaRPr lang="en-US" b="0" i="0" u="none" strike="noStrike">
              <a:solidFill>
                <a:srgbClr val="231F20"/>
              </a:solidFill>
              <a:effectLst/>
              <a:latin typeface="Arial" panose="020B0604020202020204" pitchFamily="34" charset="0"/>
            </a:endParaRPr>
          </a:p>
          <a:p>
            <a:pPr algn="l" rtl="0" fontAlgn="base">
              <a:lnSpc>
                <a:spcPts val="2203"/>
              </a:lnSpc>
              <a:spcBef>
                <a:spcPts val="600"/>
              </a:spcBef>
              <a:spcAft>
                <a:spcPts val="1200"/>
              </a:spcAft>
              <a:buFont typeface="Arial" panose="020B0604020202020204" pitchFamily="34" charset="0"/>
              <a:buChar char="•"/>
            </a:pPr>
            <a:r>
              <a:rPr lang="en-US" b="0" i="0" u="none" strike="noStrike">
                <a:solidFill>
                  <a:srgbClr val="231F20"/>
                </a:solidFill>
                <a:effectLst/>
                <a:latin typeface="Arial" panose="020B0604020202020204" pitchFamily="34" charset="0"/>
              </a:rPr>
              <a:t>Systems with lead and/or GRR service lines can defer installing or re-optimizing OCCT if they replace 100% of their lead and GRR service lines within 5 years or less </a:t>
            </a:r>
            <a:r>
              <a:rPr lang="en-US">
                <a:solidFill>
                  <a:srgbClr val="231F20"/>
                </a:solidFill>
              </a:rPr>
              <a:t>from</a:t>
            </a:r>
            <a:r>
              <a:rPr lang="en-US" b="0" i="0" u="none" strike="noStrike">
                <a:solidFill>
                  <a:srgbClr val="231F20"/>
                </a:solidFill>
                <a:effectLst/>
                <a:latin typeface="Arial" panose="020B0604020202020204" pitchFamily="34" charset="0"/>
              </a:rPr>
              <a:t> the date they are triggered into CCT steps (must maintain CCT during 5-year period).</a:t>
            </a:r>
            <a:r>
              <a:rPr lang="en-US" b="0" i="0">
                <a:effectLst/>
                <a:latin typeface="Arial" panose="020B0604020202020204" pitchFamily="34" charset="0"/>
              </a:rPr>
              <a:t>​</a:t>
            </a:r>
          </a:p>
          <a:p>
            <a:pPr algn="l" rtl="0" fontAlgn="base">
              <a:lnSpc>
                <a:spcPts val="2203"/>
              </a:lnSpc>
              <a:spcAft>
                <a:spcPts val="1200"/>
              </a:spcAft>
              <a:buFont typeface="Arial" panose="020B0604020202020204" pitchFamily="34" charset="0"/>
              <a:buChar char="•"/>
            </a:pPr>
            <a:r>
              <a:rPr lang="en-US" b="0" i="0" u="none" strike="noStrike">
                <a:solidFill>
                  <a:srgbClr val="231F20"/>
                </a:solidFill>
                <a:effectLst/>
                <a:latin typeface="Arial" panose="020B0604020202020204" pitchFamily="34" charset="0"/>
              </a:rPr>
              <a:t>Calcium carbonate stabilization option for CCT removed.</a:t>
            </a:r>
            <a:r>
              <a:rPr lang="en-US" b="0" i="0">
                <a:effectLst/>
                <a:latin typeface="Arial" panose="020B0604020202020204" pitchFamily="34" charset="0"/>
              </a:rPr>
              <a:t>​</a:t>
            </a:r>
          </a:p>
          <a:p>
            <a:pPr algn="l" rtl="0" fontAlgn="base">
              <a:lnSpc>
                <a:spcPts val="2203"/>
              </a:lnSpc>
              <a:spcAft>
                <a:spcPts val="1200"/>
              </a:spcAft>
              <a:buFont typeface="Arial" panose="020B0604020202020204" pitchFamily="34" charset="0"/>
              <a:buChar char="•"/>
            </a:pPr>
            <a:r>
              <a:rPr lang="en-US" b="0" i="0" u="none" strike="noStrike">
                <a:solidFill>
                  <a:srgbClr val="231F20"/>
                </a:solidFill>
                <a:effectLst/>
                <a:latin typeface="Arial" panose="020B0604020202020204" pitchFamily="34" charset="0"/>
              </a:rPr>
              <a:t>Phosphate inhibitor must be orthophosphate.</a:t>
            </a:r>
          </a:p>
          <a:p>
            <a:pPr algn="l" rtl="0" fontAlgn="base">
              <a:lnSpc>
                <a:spcPts val="2203"/>
              </a:lnSpc>
              <a:spcAft>
                <a:spcPts val="1200"/>
              </a:spcAft>
              <a:buFont typeface="Arial" panose="020B0604020202020204" pitchFamily="34" charset="0"/>
              <a:buChar char="•"/>
            </a:pPr>
            <a:r>
              <a:rPr lang="en-US" b="0" i="0">
                <a:solidFill>
                  <a:schemeClr val="tx1"/>
                </a:solidFill>
                <a:effectLst/>
                <a:latin typeface="Arial" panose="020B0604020202020204" pitchFamily="34" charset="0"/>
              </a:rPr>
              <a:t>Identifies systems that need to conduct a harvested pipe rig study</a:t>
            </a:r>
            <a:r>
              <a:rPr lang="en-US">
                <a:solidFill>
                  <a:schemeClr val="tx1"/>
                </a:solidFill>
              </a:rPr>
              <a:t>.</a:t>
            </a:r>
          </a:p>
          <a:p>
            <a:pPr lvl="1">
              <a:spcAft>
                <a:spcPts val="1200"/>
              </a:spcAft>
            </a:pPr>
            <a:r>
              <a:rPr lang="en-US" kern="100">
                <a:solidFill>
                  <a:schemeClr val="tx1"/>
                </a:solidFill>
                <a:ea typeface="Calibri" panose="020F0502020204030204" pitchFamily="34" charset="0"/>
                <a:cs typeface="Times New Roman" panose="02020603050405020304" pitchFamily="18" charset="0"/>
              </a:rPr>
              <a:t>Large or medium systems with lead service lines and exceed the 90</a:t>
            </a:r>
            <a:r>
              <a:rPr lang="en-US" kern="100" baseline="30000">
                <a:solidFill>
                  <a:schemeClr val="tx1"/>
                </a:solidFill>
                <a:ea typeface="Calibri" panose="020F0502020204030204" pitchFamily="34" charset="0"/>
                <a:cs typeface="Times New Roman" panose="02020603050405020304" pitchFamily="18" charset="0"/>
              </a:rPr>
              <a:t>th</a:t>
            </a:r>
            <a:r>
              <a:rPr lang="en-US" kern="100">
                <a:solidFill>
                  <a:schemeClr val="tx1"/>
                </a:solidFill>
                <a:ea typeface="Calibri" panose="020F0502020204030204" pitchFamily="34" charset="0"/>
                <a:cs typeface="Times New Roman" panose="02020603050405020304" pitchFamily="18" charset="0"/>
              </a:rPr>
              <a:t> percentile lead action level must harvest lead service lines from their distribution system and construct a flow through pipe rig, operating the rig with finished water.</a:t>
            </a:r>
          </a:p>
          <a:p>
            <a:pPr lvl="1"/>
            <a:r>
              <a:rPr lang="en-US" kern="100">
                <a:solidFill>
                  <a:schemeClr val="tx1"/>
                </a:solidFill>
                <a:effectLst/>
                <a:ea typeface="Calibri" panose="020F0502020204030204" pitchFamily="34" charset="0"/>
                <a:cs typeface="Times New Roman" panose="02020603050405020304" pitchFamily="18" charset="0"/>
              </a:rPr>
              <a:t>After completing the pipe rig study, the system must recommend O</a:t>
            </a:r>
            <a:r>
              <a:rPr lang="en-US" kern="100">
                <a:solidFill>
                  <a:schemeClr val="tx1"/>
                </a:solidFill>
                <a:ea typeface="Calibri" panose="020F0502020204030204" pitchFamily="34" charset="0"/>
                <a:cs typeface="Times New Roman" panose="02020603050405020304" pitchFamily="18" charset="0"/>
              </a:rPr>
              <a:t>CCT to the State based on the results of the study.</a:t>
            </a:r>
            <a:endParaRPr lang="en-US" kern="100">
              <a:solidFill>
                <a:schemeClr val="tx1"/>
              </a:solidFill>
              <a:effectLst/>
              <a:ea typeface="Calibri" panose="020F0502020204030204" pitchFamily="34" charset="0"/>
              <a:cs typeface="Times New Roman" panose="02020603050405020304" pitchFamily="18" charset="0"/>
            </a:endParaRPr>
          </a:p>
          <a:p>
            <a:pPr lvl="1" fontAlgn="base">
              <a:lnSpc>
                <a:spcPts val="2203"/>
              </a:lnSpc>
              <a:spcAft>
                <a:spcPts val="1200"/>
              </a:spcAft>
            </a:pPr>
            <a:endParaRPr lang="en-US" b="0" i="0">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716815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83805-6464-B484-B5B8-C09A2807072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4B4673A-3425-2775-70A7-0070F8751B33}"/>
              </a:ext>
            </a:extLst>
          </p:cNvPr>
          <p:cNvSpPr>
            <a:spLocks noGrp="1"/>
          </p:cNvSpPr>
          <p:nvPr>
            <p:ph type="title"/>
          </p:nvPr>
        </p:nvSpPr>
        <p:spPr/>
        <p:txBody>
          <a:bodyPr>
            <a:normAutofit fontScale="90000"/>
          </a:bodyPr>
          <a:lstStyle/>
          <a:p>
            <a:r>
              <a:rPr lang="en-US" sz="4800"/>
              <a:t>Water Quality Parameter (WQP) Monitoring</a:t>
            </a:r>
          </a:p>
        </p:txBody>
      </p:sp>
      <p:sp>
        <p:nvSpPr>
          <p:cNvPr id="2" name="Slide Number Placeholder 1">
            <a:extLst>
              <a:ext uri="{FF2B5EF4-FFF2-40B4-BE49-F238E27FC236}">
                <a16:creationId xmlns:a16="http://schemas.microsoft.com/office/drawing/2014/main" id="{0641FDBC-5F0B-673E-BC8B-DB8A81F5FE3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7" name="Title 1">
            <a:extLst>
              <a:ext uri="{FF2B5EF4-FFF2-40B4-BE49-F238E27FC236}">
                <a16:creationId xmlns:a16="http://schemas.microsoft.com/office/drawing/2014/main" id="{4423002F-F2BF-F029-2559-56815C38100B}"/>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sp>
        <p:nvSpPr>
          <p:cNvPr id="3" name="Content Placeholder 5">
            <a:extLst>
              <a:ext uri="{FF2B5EF4-FFF2-40B4-BE49-F238E27FC236}">
                <a16:creationId xmlns:a16="http://schemas.microsoft.com/office/drawing/2014/main" id="{9FEC3519-0D23-CE92-384F-C5DD82E9E032}"/>
              </a:ext>
            </a:extLst>
          </p:cNvPr>
          <p:cNvSpPr>
            <a:spLocks noGrp="1"/>
          </p:cNvSpPr>
          <p:nvPr>
            <p:ph idx="1"/>
          </p:nvPr>
        </p:nvSpPr>
        <p:spPr>
          <a:xfrm>
            <a:off x="838200" y="1081144"/>
            <a:ext cx="10515600" cy="4725767"/>
          </a:xfrm>
        </p:spPr>
        <p:txBody>
          <a:bodyPr>
            <a:normAutofit/>
          </a:bodyPr>
          <a:lstStyle/>
          <a:p>
            <a:pPr algn="l" rtl="0" fontAlgn="base">
              <a:lnSpc>
                <a:spcPts val="2203"/>
              </a:lnSpc>
              <a:spcAft>
                <a:spcPts val="1200"/>
              </a:spcAft>
              <a:buFont typeface="Arial" panose="020B0604020202020204" pitchFamily="34" charset="0"/>
              <a:buChar char="•"/>
            </a:pPr>
            <a:endParaRPr lang="en-US" b="0" i="0" u="none" strike="noStrike">
              <a:solidFill>
                <a:srgbClr val="231F20"/>
              </a:solidFill>
              <a:effectLst/>
              <a:latin typeface="Arial" panose="020B0604020202020204" pitchFamily="34" charset="0"/>
            </a:endParaRPr>
          </a:p>
          <a:p>
            <a:pPr algn="l" rtl="0" fontAlgn="base">
              <a:lnSpc>
                <a:spcPts val="2203"/>
              </a:lnSpc>
              <a:spcAft>
                <a:spcPts val="1200"/>
              </a:spcAft>
              <a:buFont typeface="Arial" panose="020B0604020202020204" pitchFamily="34" charset="0"/>
              <a:buChar char="•"/>
            </a:pPr>
            <a:r>
              <a:rPr lang="en-US" sz="2400" b="0" i="0" u="none" strike="noStrike">
                <a:solidFill>
                  <a:srgbClr val="231F20"/>
                </a:solidFill>
                <a:effectLst/>
                <a:latin typeface="Arial" panose="020B0604020202020204" pitchFamily="34" charset="0"/>
              </a:rPr>
              <a:t>Systems with CCT (unless deemed optimized) serving &gt; 10,000 persons must conduct regular WQP monitoring at entry points and within the distribution system.</a:t>
            </a:r>
          </a:p>
          <a:p>
            <a:pPr algn="l" rtl="0" fontAlgn="base">
              <a:lnSpc>
                <a:spcPts val="2203"/>
              </a:lnSpc>
              <a:spcAft>
                <a:spcPts val="1200"/>
              </a:spcAft>
              <a:buFont typeface="Arial" panose="020B0604020202020204" pitchFamily="34" charset="0"/>
              <a:buChar char="•"/>
            </a:pPr>
            <a:r>
              <a:rPr lang="en-US" sz="2400" b="0" i="0" u="none" strike="noStrike">
                <a:solidFill>
                  <a:srgbClr val="231F20"/>
                </a:solidFill>
                <a:effectLst/>
                <a:latin typeface="Arial" panose="020B0604020202020204" pitchFamily="34" charset="0"/>
              </a:rPr>
              <a:t>Systems serving ≤ 10,000 persons and systems without CCT serving &gt; 10,000 persons but ≤ 50,000 persons that exceed the lead and/or copper action level(s) must conduct WQP monitoring until they no longer exceed lead and/or copper action level(s) for 2 consecutive 6-month monitoring periods.</a:t>
            </a:r>
          </a:p>
          <a:p>
            <a:pPr algn="l" rtl="0" fontAlgn="base">
              <a:lnSpc>
                <a:spcPts val="2203"/>
              </a:lnSpc>
              <a:spcAft>
                <a:spcPts val="1200"/>
              </a:spcAft>
              <a:buFont typeface="Arial" panose="020B0604020202020204" pitchFamily="34" charset="0"/>
              <a:buChar char="•"/>
            </a:pPr>
            <a:r>
              <a:rPr lang="en-US" sz="2400" b="0" i="0" u="none" strike="noStrike">
                <a:solidFill>
                  <a:srgbClr val="231F20"/>
                </a:solidFill>
                <a:effectLst/>
                <a:latin typeface="Arial" panose="020B0604020202020204" pitchFamily="34" charset="0"/>
              </a:rPr>
              <a:t>Systems without CCT serving &gt; 10,000 persons but ≤ 50,000 persons that exceed the lead action level that are required to install CCT must continue to conduct WQP monitoring.</a:t>
            </a:r>
            <a:endParaRPr lang="en-US" sz="2400" b="0" i="0">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765868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8F603-86D3-087F-6EB6-17B9994E40A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2E76D31-1F67-821D-623A-E66221B9321B}"/>
              </a:ext>
            </a:extLst>
          </p:cNvPr>
          <p:cNvSpPr>
            <a:spLocks noGrp="1"/>
          </p:cNvSpPr>
          <p:nvPr>
            <p:ph type="title"/>
          </p:nvPr>
        </p:nvSpPr>
        <p:spPr>
          <a:xfrm>
            <a:off x="662608" y="179486"/>
            <a:ext cx="10866783" cy="1061245"/>
          </a:xfrm>
        </p:spPr>
        <p:txBody>
          <a:bodyPr>
            <a:normAutofit fontScale="90000"/>
          </a:bodyPr>
          <a:lstStyle/>
          <a:p>
            <a:r>
              <a:rPr lang="en-US" sz="4800"/>
              <a:t>Distribution System and Site Assessment (DSSA)</a:t>
            </a:r>
          </a:p>
        </p:txBody>
      </p:sp>
      <p:sp>
        <p:nvSpPr>
          <p:cNvPr id="2" name="Slide Number Placeholder 1">
            <a:extLst>
              <a:ext uri="{FF2B5EF4-FFF2-40B4-BE49-F238E27FC236}">
                <a16:creationId xmlns:a16="http://schemas.microsoft.com/office/drawing/2014/main" id="{EB40AB24-74C4-DD36-5398-CCB2FE49022C}"/>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7" name="Title 1">
            <a:extLst>
              <a:ext uri="{FF2B5EF4-FFF2-40B4-BE49-F238E27FC236}">
                <a16:creationId xmlns:a16="http://schemas.microsoft.com/office/drawing/2014/main" id="{3AC893F6-BBE6-424D-99EE-2ED64DD9D116}"/>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sp>
        <p:nvSpPr>
          <p:cNvPr id="3" name="Content Placeholder 5">
            <a:extLst>
              <a:ext uri="{FF2B5EF4-FFF2-40B4-BE49-F238E27FC236}">
                <a16:creationId xmlns:a16="http://schemas.microsoft.com/office/drawing/2014/main" id="{F561D32B-ECD7-F4B9-B493-E63D6E7C7FC6}"/>
              </a:ext>
            </a:extLst>
          </p:cNvPr>
          <p:cNvSpPr>
            <a:spLocks noGrp="1"/>
          </p:cNvSpPr>
          <p:nvPr>
            <p:ph idx="1"/>
          </p:nvPr>
        </p:nvSpPr>
        <p:spPr>
          <a:xfrm>
            <a:off x="838199" y="803004"/>
            <a:ext cx="10515600" cy="4920511"/>
          </a:xfrm>
        </p:spPr>
        <p:txBody>
          <a:bodyPr>
            <a:normAutofit fontScale="70000" lnSpcReduction="20000"/>
          </a:bodyPr>
          <a:lstStyle/>
          <a:p>
            <a:pPr marL="0" indent="0" algn="l" rtl="0" fontAlgn="base">
              <a:lnSpc>
                <a:spcPts val="2203"/>
              </a:lnSpc>
              <a:spcAft>
                <a:spcPts val="1200"/>
              </a:spcAft>
              <a:buNone/>
            </a:pPr>
            <a:endParaRPr lang="en-US" b="0" i="0" u="none" strike="noStrike" dirty="0">
              <a:solidFill>
                <a:srgbClr val="231F20"/>
              </a:solidFill>
              <a:effectLst/>
              <a:latin typeface="Arial" panose="020B0604020202020204" pitchFamily="34" charset="0"/>
            </a:endParaRPr>
          </a:p>
          <a:p>
            <a:pPr algn="l" rtl="0" fontAlgn="base">
              <a:lnSpc>
                <a:spcPts val="2203"/>
              </a:lnSpc>
              <a:spcBef>
                <a:spcPts val="0"/>
              </a:spcBef>
              <a:spcAft>
                <a:spcPts val="1200"/>
              </a:spcAft>
              <a:buFont typeface="Arial" panose="020B0604020202020204" pitchFamily="34" charset="0"/>
              <a:buChar char="•"/>
            </a:pPr>
            <a:r>
              <a:rPr lang="en-US" sz="2400" b="0" i="0" u="none" strike="noStrike" dirty="0">
                <a:solidFill>
                  <a:srgbClr val="231F20"/>
                </a:solidFill>
                <a:effectLst/>
                <a:latin typeface="Arial" panose="020B0604020202020204" pitchFamily="34" charset="0"/>
              </a:rPr>
              <a:t>Changes the name from “Find-and-Fix” to “Distribution System and Site Assessment” to describe this requirement more precisely.</a:t>
            </a:r>
          </a:p>
          <a:p>
            <a:pPr algn="l" rtl="0" fontAlgn="base">
              <a:lnSpc>
                <a:spcPts val="2203"/>
              </a:lnSpc>
              <a:spcBef>
                <a:spcPts val="0"/>
              </a:spcBef>
              <a:spcAft>
                <a:spcPts val="1200"/>
              </a:spcAft>
              <a:buFont typeface="Arial" panose="020B0604020202020204" pitchFamily="34" charset="0"/>
              <a:buChar char="•"/>
            </a:pPr>
            <a:r>
              <a:rPr lang="en-US" sz="2400" b="0" i="0" u="none" strike="noStrike" dirty="0">
                <a:solidFill>
                  <a:srgbClr val="231F20"/>
                </a:solidFill>
                <a:effectLst/>
                <a:latin typeface="Arial" panose="020B0604020202020204" pitchFamily="34" charset="0"/>
              </a:rPr>
              <a:t>Requirements for systems with individual tap samples &gt; 0.010 mg/L lead:</a:t>
            </a:r>
          </a:p>
          <a:p>
            <a:pPr lvl="1" fontAlgn="base">
              <a:lnSpc>
                <a:spcPts val="2203"/>
              </a:lnSpc>
            </a:pPr>
            <a:r>
              <a:rPr lang="en-US" sz="2200" b="0" i="0" u="none" strike="noStrike" dirty="0">
                <a:solidFill>
                  <a:srgbClr val="231F20"/>
                </a:solidFill>
                <a:effectLst/>
                <a:latin typeface="Arial" panose="020B0604020202020204" pitchFamily="34" charset="0"/>
              </a:rPr>
              <a:t>Conduct WQP monitoring at or near the site &gt; 0.010 mg/L.</a:t>
            </a:r>
          </a:p>
          <a:p>
            <a:pPr lvl="1" fontAlgn="base">
              <a:lnSpc>
                <a:spcPts val="2203"/>
              </a:lnSpc>
            </a:pPr>
            <a:r>
              <a:rPr lang="en-US" sz="2200" b="0" i="0" u="none" strike="noStrike" dirty="0">
                <a:solidFill>
                  <a:srgbClr val="231F20"/>
                </a:solidFill>
                <a:effectLst/>
                <a:latin typeface="Arial" panose="020B0604020202020204" pitchFamily="34" charset="0"/>
              </a:rPr>
              <a:t>Collect tap sample at the same tap sample site within 30 days.</a:t>
            </a:r>
          </a:p>
          <a:p>
            <a:pPr lvl="2" fontAlgn="base">
              <a:lnSpc>
                <a:spcPts val="2203"/>
              </a:lnSpc>
            </a:pPr>
            <a:r>
              <a:rPr lang="en-US" sz="2000" b="0" i="0" u="none" strike="noStrike" dirty="0">
                <a:solidFill>
                  <a:srgbClr val="231F20"/>
                </a:solidFill>
                <a:effectLst/>
                <a:latin typeface="Arial" panose="020B0604020202020204" pitchFamily="34" charset="0"/>
              </a:rPr>
              <a:t>For lead service lines, collect any liter or sample volume.</a:t>
            </a:r>
          </a:p>
          <a:p>
            <a:pPr lvl="1" fontAlgn="base">
              <a:lnSpc>
                <a:spcPts val="2203"/>
              </a:lnSpc>
            </a:pPr>
            <a:r>
              <a:rPr lang="en-US" sz="2200" b="0" i="0" u="none" strike="noStrike" dirty="0">
                <a:solidFill>
                  <a:srgbClr val="231F20"/>
                </a:solidFill>
                <a:effectLst/>
                <a:latin typeface="Arial" panose="020B0604020202020204" pitchFamily="34" charset="0"/>
              </a:rPr>
              <a:t>Perform needed corrective action.</a:t>
            </a:r>
          </a:p>
          <a:p>
            <a:pPr lvl="1" fontAlgn="base">
              <a:lnSpc>
                <a:spcPts val="2203"/>
              </a:lnSpc>
            </a:pPr>
            <a:r>
              <a:rPr lang="en-US" sz="2200" b="0" i="0" u="none" strike="noStrike" dirty="0">
                <a:solidFill>
                  <a:srgbClr val="231F20"/>
                </a:solidFill>
                <a:effectLst/>
                <a:latin typeface="Arial" panose="020B0604020202020204" pitchFamily="34" charset="0"/>
              </a:rPr>
              <a:t>Document customer refusal or non-response after 2 attempts.</a:t>
            </a:r>
          </a:p>
          <a:p>
            <a:pPr lvl="1" fontAlgn="base">
              <a:lnSpc>
                <a:spcPts val="2203"/>
              </a:lnSpc>
              <a:spcAft>
                <a:spcPts val="1200"/>
              </a:spcAft>
            </a:pPr>
            <a:r>
              <a:rPr lang="en-US" sz="2200" b="0" i="0" u="none" strike="noStrike" dirty="0">
                <a:solidFill>
                  <a:srgbClr val="231F20"/>
                </a:solidFill>
                <a:effectLst/>
                <a:latin typeface="Arial" panose="020B0604020202020204" pitchFamily="34" charset="0"/>
              </a:rPr>
              <a:t>Provide information to local and State health officials.</a:t>
            </a:r>
          </a:p>
          <a:p>
            <a:pPr algn="l" rtl="0" fontAlgn="base">
              <a:lnSpc>
                <a:spcPts val="2203"/>
              </a:lnSpc>
              <a:spcBef>
                <a:spcPts val="0"/>
              </a:spcBef>
              <a:spcAft>
                <a:spcPts val="1200"/>
              </a:spcAft>
              <a:buFont typeface="Arial" panose="020B0604020202020204" pitchFamily="34" charset="0"/>
              <a:buChar char="•"/>
            </a:pPr>
            <a:r>
              <a:rPr lang="en-US" sz="2400" b="0" i="0" u="none" strike="noStrike" dirty="0">
                <a:solidFill>
                  <a:srgbClr val="231F20"/>
                </a:solidFill>
                <a:effectLst/>
                <a:latin typeface="Arial" panose="020B0604020202020204" pitchFamily="34" charset="0"/>
              </a:rPr>
              <a:t>Clarifies that the distribution system sample location must be within a half mile radius of each site with a result &gt; 0.010 mg/L.</a:t>
            </a:r>
          </a:p>
          <a:p>
            <a:pPr algn="l" rtl="0" fontAlgn="base">
              <a:lnSpc>
                <a:spcPts val="2203"/>
              </a:lnSpc>
              <a:spcBef>
                <a:spcPts val="0"/>
              </a:spcBef>
              <a:spcAft>
                <a:spcPts val="1200"/>
              </a:spcAft>
              <a:buFont typeface="Arial" panose="020B0604020202020204" pitchFamily="34" charset="0"/>
              <a:buChar char="•"/>
            </a:pPr>
            <a:r>
              <a:rPr lang="en-US" sz="2400" b="0" i="0" u="none" strike="noStrike" dirty="0">
                <a:solidFill>
                  <a:srgbClr val="231F20"/>
                </a:solidFill>
                <a:effectLst/>
                <a:latin typeface="Arial" panose="020B0604020202020204" pitchFamily="34" charset="0"/>
              </a:rPr>
              <a:t>Water systems without CCT are not required to collect WQP samples for the DSSA CCT assessment.</a:t>
            </a:r>
            <a:endParaRPr lang="en-US" sz="2400" b="0" i="0" dirty="0">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88331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8010E-8D3B-65FA-532F-1B4D8DF884C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83A88BF-891F-A46C-D3AA-599906278CED}"/>
              </a:ext>
            </a:extLst>
          </p:cNvPr>
          <p:cNvSpPr>
            <a:spLocks noGrp="1"/>
          </p:cNvSpPr>
          <p:nvPr>
            <p:ph type="title"/>
          </p:nvPr>
        </p:nvSpPr>
        <p:spPr/>
        <p:txBody>
          <a:bodyPr>
            <a:normAutofit/>
          </a:bodyPr>
          <a:lstStyle/>
          <a:p>
            <a:r>
              <a:rPr lang="en-US" sz="4800"/>
              <a:t>Small System Compliance Flexibility</a:t>
            </a:r>
          </a:p>
        </p:txBody>
      </p:sp>
      <p:sp>
        <p:nvSpPr>
          <p:cNvPr id="6" name="Content Placeholder 5">
            <a:extLst>
              <a:ext uri="{FF2B5EF4-FFF2-40B4-BE49-F238E27FC236}">
                <a16:creationId xmlns:a16="http://schemas.microsoft.com/office/drawing/2014/main" id="{D9771FD5-2611-AD4E-1628-07CC99D9EC75}"/>
              </a:ext>
            </a:extLst>
          </p:cNvPr>
          <p:cNvSpPr>
            <a:spLocks noGrp="1"/>
          </p:cNvSpPr>
          <p:nvPr>
            <p:ph idx="1"/>
          </p:nvPr>
        </p:nvSpPr>
        <p:spPr>
          <a:xfrm>
            <a:off x="838200" y="1228728"/>
            <a:ext cx="10515600" cy="4494788"/>
          </a:xfrm>
        </p:spPr>
        <p:txBody>
          <a:bodyPr>
            <a:normAutofit lnSpcReduction="10000"/>
          </a:bodyPr>
          <a:lstStyle/>
          <a:p>
            <a:pPr>
              <a:spcAft>
                <a:spcPts val="600"/>
              </a:spcAft>
            </a:pPr>
            <a:r>
              <a:rPr lang="en-US" sz="2400">
                <a:solidFill>
                  <a:schemeClr val="tx1"/>
                </a:solidFill>
              </a:rPr>
              <a:t>Allows CWSs serving ≤ 3,300 persons and all NTNCWSs with 90</a:t>
            </a:r>
            <a:r>
              <a:rPr lang="en-US" sz="2400" baseline="30000">
                <a:solidFill>
                  <a:schemeClr val="tx1"/>
                </a:solidFill>
              </a:rPr>
              <a:t>th</a:t>
            </a:r>
            <a:r>
              <a:rPr lang="en-US" sz="2400">
                <a:solidFill>
                  <a:schemeClr val="tx1"/>
                </a:solidFill>
              </a:rPr>
              <a:t> percentile levels &gt; lead action level and ≤ copper action level to choose the following actions in lieu of CCT requirements to address lead with State approval:</a:t>
            </a:r>
          </a:p>
          <a:p>
            <a:pPr>
              <a:spcAft>
                <a:spcPts val="600"/>
              </a:spcAft>
            </a:pPr>
            <a:r>
              <a:rPr lang="en-US" sz="2400">
                <a:solidFill>
                  <a:schemeClr val="tx1"/>
                </a:solidFill>
              </a:rPr>
              <a:t>Choose a compliance option: (1) provision and maintenance of Point of Use (POU) devices or (2) replacement of all lead-bearing plumbing materials.</a:t>
            </a:r>
          </a:p>
          <a:p>
            <a:pPr>
              <a:spcAft>
                <a:spcPts val="600"/>
              </a:spcAft>
            </a:pPr>
            <a:r>
              <a:rPr lang="en-US" sz="2400">
                <a:solidFill>
                  <a:schemeClr val="tx1"/>
                </a:solidFill>
              </a:rPr>
              <a:t>Removes the compliance option under LCRR to conduct LSLR in 15 years. Otherwise, the system must meet the following CCT requirements:</a:t>
            </a:r>
          </a:p>
          <a:p>
            <a:pPr>
              <a:spcAft>
                <a:spcPts val="600"/>
              </a:spcAft>
            </a:pPr>
            <a:r>
              <a:rPr lang="en-US" sz="2400">
                <a:solidFill>
                  <a:schemeClr val="tx1"/>
                </a:solidFill>
              </a:rPr>
              <a:t>With CCT: Collect WQPs and evaluate compliance options and OCCT.</a:t>
            </a:r>
          </a:p>
          <a:p>
            <a:pPr>
              <a:spcAft>
                <a:spcPts val="600"/>
              </a:spcAft>
            </a:pPr>
            <a:r>
              <a:rPr lang="en-US" sz="2400">
                <a:solidFill>
                  <a:schemeClr val="tx1"/>
                </a:solidFill>
              </a:rPr>
              <a:t>No CCT: Evaluate compliance options and CCT.</a:t>
            </a:r>
          </a:p>
        </p:txBody>
      </p:sp>
      <p:sp>
        <p:nvSpPr>
          <p:cNvPr id="2" name="Slide Number Placeholder 1">
            <a:extLst>
              <a:ext uri="{FF2B5EF4-FFF2-40B4-BE49-F238E27FC236}">
                <a16:creationId xmlns:a16="http://schemas.microsoft.com/office/drawing/2014/main" id="{56EEC3B4-817C-8F2A-F83A-D78461A874AB}"/>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7" name="Title 1">
            <a:extLst>
              <a:ext uri="{FF2B5EF4-FFF2-40B4-BE49-F238E27FC236}">
                <a16:creationId xmlns:a16="http://schemas.microsoft.com/office/drawing/2014/main" id="{1853C339-A5B2-4EBF-D654-D3E48C0DE7FD}"/>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spTree>
    <p:extLst>
      <p:ext uri="{BB962C8B-B14F-4D97-AF65-F5344CB8AC3E}">
        <p14:creationId xmlns:p14="http://schemas.microsoft.com/office/powerpoint/2010/main" val="42531021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67333-B806-421E-9AC3-16409BCCAA9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9977725-36F5-1DF4-0E77-3046C2F4C72B}"/>
              </a:ext>
            </a:extLst>
          </p:cNvPr>
          <p:cNvSpPr>
            <a:spLocks noGrp="1"/>
          </p:cNvSpPr>
          <p:nvPr>
            <p:ph type="title"/>
          </p:nvPr>
        </p:nvSpPr>
        <p:spPr/>
        <p:txBody>
          <a:bodyPr>
            <a:normAutofit/>
          </a:bodyPr>
          <a:lstStyle/>
          <a:p>
            <a:r>
              <a:rPr lang="en-US" sz="4800"/>
              <a:t>Public Education and Outreach</a:t>
            </a:r>
          </a:p>
        </p:txBody>
      </p:sp>
      <p:sp>
        <p:nvSpPr>
          <p:cNvPr id="6" name="Content Placeholder 5">
            <a:extLst>
              <a:ext uri="{FF2B5EF4-FFF2-40B4-BE49-F238E27FC236}">
                <a16:creationId xmlns:a16="http://schemas.microsoft.com/office/drawing/2014/main" id="{0A67D8EC-A54A-C9F0-D1B8-94AD3A86307B}"/>
              </a:ext>
            </a:extLst>
          </p:cNvPr>
          <p:cNvSpPr>
            <a:spLocks noGrp="1"/>
          </p:cNvSpPr>
          <p:nvPr>
            <p:ph idx="1"/>
          </p:nvPr>
        </p:nvSpPr>
        <p:spPr>
          <a:xfrm>
            <a:off x="838200" y="1228728"/>
            <a:ext cx="10515600" cy="4494788"/>
          </a:xfrm>
        </p:spPr>
        <p:txBody>
          <a:bodyPr>
            <a:normAutofit lnSpcReduction="10000"/>
          </a:bodyPr>
          <a:lstStyle/>
          <a:p>
            <a:pPr>
              <a:spcAft>
                <a:spcPts val="1200"/>
              </a:spcAft>
            </a:pPr>
            <a:r>
              <a:rPr lang="en-US" sz="2400">
                <a:solidFill>
                  <a:schemeClr val="tx1"/>
                </a:solidFill>
              </a:rPr>
              <a:t>Water systems must deliver consumer notice of lead and copper tap sampling results to consumers whenever their tap is sampled as soon as practicable but no later than 3 business days after receiving the results, regardless of the level.</a:t>
            </a:r>
          </a:p>
          <a:p>
            <a:pPr>
              <a:spcAft>
                <a:spcPts val="1200"/>
              </a:spcAft>
            </a:pPr>
            <a:r>
              <a:rPr lang="en-US" sz="2400">
                <a:solidFill>
                  <a:schemeClr val="tx1"/>
                </a:solidFill>
              </a:rPr>
              <a:t>Water systems with multiple lead action level exceedances (at least 3 action level exceedances in a 5-year period) must conduct additional public outreach activities and make filters available. Water systems must submit a filter distribution plan to the State within 60 days of the second action level exceedance, and the State will have 60 days to review it. The State has discretion to allow the system to discontinue outreach activities and filter provision earlier if it completes actions to reduce lead levels.</a:t>
            </a:r>
          </a:p>
          <a:p>
            <a:pPr>
              <a:spcAft>
                <a:spcPts val="600"/>
              </a:spcAft>
            </a:pPr>
            <a:r>
              <a:rPr lang="en-US" sz="2400">
                <a:solidFill>
                  <a:schemeClr val="tx1"/>
                </a:solidFill>
              </a:rPr>
              <a:t>Water systems must offer to sample the tap for lead for any consumer with a lead, GRR, or unknown service line who requests it. </a:t>
            </a:r>
          </a:p>
        </p:txBody>
      </p:sp>
      <p:sp>
        <p:nvSpPr>
          <p:cNvPr id="2" name="Slide Number Placeholder 1">
            <a:extLst>
              <a:ext uri="{FF2B5EF4-FFF2-40B4-BE49-F238E27FC236}">
                <a16:creationId xmlns:a16="http://schemas.microsoft.com/office/drawing/2014/main" id="{11B751C0-FC40-755E-D6F2-B6A78F5ECDF6}"/>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7" name="Title 1">
            <a:extLst>
              <a:ext uri="{FF2B5EF4-FFF2-40B4-BE49-F238E27FC236}">
                <a16:creationId xmlns:a16="http://schemas.microsoft.com/office/drawing/2014/main" id="{141CCA82-F5E7-A239-A3D0-AF4889BCEF30}"/>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spTree>
    <p:extLst>
      <p:ext uri="{BB962C8B-B14F-4D97-AF65-F5344CB8AC3E}">
        <p14:creationId xmlns:p14="http://schemas.microsoft.com/office/powerpoint/2010/main" val="29903555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01484-8F70-B206-FB30-7D799B35B0C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C761EF2-DDBF-161C-001A-AB2B11204A2C}"/>
              </a:ext>
            </a:extLst>
          </p:cNvPr>
          <p:cNvSpPr>
            <a:spLocks noGrp="1"/>
          </p:cNvSpPr>
          <p:nvPr>
            <p:ph type="title"/>
          </p:nvPr>
        </p:nvSpPr>
        <p:spPr>
          <a:xfrm>
            <a:off x="477079" y="98426"/>
            <a:ext cx="11201400" cy="1061245"/>
          </a:xfrm>
        </p:spPr>
        <p:txBody>
          <a:bodyPr>
            <a:normAutofit fontScale="90000"/>
          </a:bodyPr>
          <a:lstStyle/>
          <a:p>
            <a:r>
              <a:rPr lang="en-US" sz="4800"/>
              <a:t>Consumer Confidence Report (CCR) Information</a:t>
            </a:r>
          </a:p>
        </p:txBody>
      </p:sp>
      <p:sp>
        <p:nvSpPr>
          <p:cNvPr id="6" name="Content Placeholder 5">
            <a:extLst>
              <a:ext uri="{FF2B5EF4-FFF2-40B4-BE49-F238E27FC236}">
                <a16:creationId xmlns:a16="http://schemas.microsoft.com/office/drawing/2014/main" id="{38DA3A09-79F5-BA90-E38D-032079DF8A1C}"/>
              </a:ext>
            </a:extLst>
          </p:cNvPr>
          <p:cNvSpPr>
            <a:spLocks noGrp="1"/>
          </p:cNvSpPr>
          <p:nvPr>
            <p:ph idx="1"/>
          </p:nvPr>
        </p:nvSpPr>
        <p:spPr>
          <a:xfrm>
            <a:off x="838200" y="1228727"/>
            <a:ext cx="10515600" cy="4772927"/>
          </a:xfrm>
        </p:spPr>
        <p:txBody>
          <a:bodyPr>
            <a:normAutofit lnSpcReduction="10000"/>
          </a:bodyPr>
          <a:lstStyle/>
          <a:p>
            <a:pPr>
              <a:spcAft>
                <a:spcPts val="600"/>
              </a:spcAft>
            </a:pPr>
            <a:r>
              <a:rPr lang="en-US" sz="2400">
                <a:solidFill>
                  <a:schemeClr val="tx1"/>
                </a:solidFill>
              </a:rPr>
              <a:t>Revises the mandatory lead health effects language and informational statement as well as includes additional information about risk of lead exposure in the informational statement about lead in the CCR to improve completeness and clarity.</a:t>
            </a:r>
          </a:p>
          <a:p>
            <a:pPr>
              <a:spcAft>
                <a:spcPts val="600"/>
              </a:spcAft>
            </a:pPr>
            <a:endParaRPr lang="en-US" sz="2400">
              <a:solidFill>
                <a:schemeClr val="tx1"/>
              </a:solidFill>
            </a:endParaRPr>
          </a:p>
          <a:p>
            <a:pPr>
              <a:spcAft>
                <a:spcPts val="600"/>
              </a:spcAft>
            </a:pPr>
            <a:r>
              <a:rPr lang="en-US" sz="2400">
                <a:solidFill>
                  <a:schemeClr val="tx1"/>
                </a:solidFill>
              </a:rPr>
              <a:t>CWSs must include a statement in the CCR about the system sampling requirements for lead in schools and child care facilities and direct the public to contact their school or child care facility for further information.</a:t>
            </a:r>
          </a:p>
          <a:p>
            <a:pPr>
              <a:spcAft>
                <a:spcPts val="600"/>
              </a:spcAft>
            </a:pPr>
            <a:endParaRPr lang="en-US" sz="2400">
              <a:solidFill>
                <a:schemeClr val="tx1"/>
              </a:solidFill>
            </a:endParaRPr>
          </a:p>
          <a:p>
            <a:pPr>
              <a:spcAft>
                <a:spcPts val="600"/>
              </a:spcAft>
            </a:pPr>
            <a:r>
              <a:rPr lang="en-US" sz="2400">
                <a:solidFill>
                  <a:schemeClr val="tx1"/>
                </a:solidFill>
              </a:rPr>
              <a:t>CWSs with lead, GRR, or unknown material service lines must include a statement in the CCR about how to access the service line inventory and replacement plan. </a:t>
            </a:r>
          </a:p>
        </p:txBody>
      </p:sp>
      <p:sp>
        <p:nvSpPr>
          <p:cNvPr id="2" name="Slide Number Placeholder 1">
            <a:extLst>
              <a:ext uri="{FF2B5EF4-FFF2-40B4-BE49-F238E27FC236}">
                <a16:creationId xmlns:a16="http://schemas.microsoft.com/office/drawing/2014/main" id="{DDD4B5F3-7F04-0C0C-8E10-BFFD132175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7" name="Title 1">
            <a:extLst>
              <a:ext uri="{FF2B5EF4-FFF2-40B4-BE49-F238E27FC236}">
                <a16:creationId xmlns:a16="http://schemas.microsoft.com/office/drawing/2014/main" id="{B2439029-2F3C-BD7F-CF92-293372F061CE}"/>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spTree>
    <p:extLst>
      <p:ext uri="{BB962C8B-B14F-4D97-AF65-F5344CB8AC3E}">
        <p14:creationId xmlns:p14="http://schemas.microsoft.com/office/powerpoint/2010/main" val="4546252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81211-A4A6-196E-EA32-2B8E3BA6380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AC9406E-B3E9-7922-D210-491D696752B0}"/>
              </a:ext>
            </a:extLst>
          </p:cNvPr>
          <p:cNvSpPr>
            <a:spLocks noGrp="1"/>
          </p:cNvSpPr>
          <p:nvPr>
            <p:ph type="title"/>
          </p:nvPr>
        </p:nvSpPr>
        <p:spPr/>
        <p:txBody>
          <a:bodyPr>
            <a:normAutofit/>
          </a:bodyPr>
          <a:lstStyle/>
          <a:p>
            <a:r>
              <a:rPr lang="en-US" sz="4800"/>
              <a:t>Baseline Service Line Inventory</a:t>
            </a:r>
          </a:p>
        </p:txBody>
      </p:sp>
      <p:sp>
        <p:nvSpPr>
          <p:cNvPr id="6" name="Content Placeholder 5">
            <a:extLst>
              <a:ext uri="{FF2B5EF4-FFF2-40B4-BE49-F238E27FC236}">
                <a16:creationId xmlns:a16="http://schemas.microsoft.com/office/drawing/2014/main" id="{C65CC578-FA67-C782-AE6C-11FFE04BEE85}"/>
              </a:ext>
            </a:extLst>
          </p:cNvPr>
          <p:cNvSpPr>
            <a:spLocks noGrp="1"/>
          </p:cNvSpPr>
          <p:nvPr>
            <p:ph idx="1"/>
          </p:nvPr>
        </p:nvSpPr>
        <p:spPr>
          <a:xfrm>
            <a:off x="359789" y="1228726"/>
            <a:ext cx="11472420" cy="2061228"/>
          </a:xfrm>
        </p:spPr>
        <p:txBody>
          <a:bodyPr>
            <a:normAutofit/>
          </a:bodyPr>
          <a:lstStyle/>
          <a:p>
            <a:pPr>
              <a:spcAft>
                <a:spcPts val="600"/>
              </a:spcAft>
            </a:pPr>
            <a:r>
              <a:rPr lang="en-US" sz="1800">
                <a:solidFill>
                  <a:schemeClr val="tx1"/>
                </a:solidFill>
              </a:rPr>
              <a:t>An updated inventory, referred to as the “baseline inventory”, must include the material of connectors in addition to the service line materials, regardless of ownership status.</a:t>
            </a:r>
          </a:p>
          <a:p>
            <a:pPr>
              <a:spcAft>
                <a:spcPts val="600"/>
              </a:spcAft>
            </a:pPr>
            <a:r>
              <a:rPr lang="en-US" sz="1800">
                <a:solidFill>
                  <a:schemeClr val="tx1"/>
                </a:solidFill>
              </a:rPr>
              <a:t>The LCRI defines a connector as a short segment of piping not exceeding three feet that can be bent and is used for connections between service piping, typically connecting the service line to the main.</a:t>
            </a:r>
          </a:p>
          <a:p>
            <a:pPr>
              <a:spcAft>
                <a:spcPts val="600"/>
              </a:spcAft>
            </a:pPr>
            <a:r>
              <a:rPr lang="en-US" sz="1800">
                <a:solidFill>
                  <a:schemeClr val="tx1"/>
                </a:solidFill>
              </a:rPr>
              <a:t>Baseline inventories are due on the LCRI compliance date of November 1, 2027.</a:t>
            </a:r>
          </a:p>
          <a:p>
            <a:pPr lvl="1"/>
            <a:endParaRPr lang="en-US">
              <a:solidFill>
                <a:schemeClr val="tx1"/>
              </a:solidFill>
            </a:endParaRPr>
          </a:p>
        </p:txBody>
      </p:sp>
      <p:sp>
        <p:nvSpPr>
          <p:cNvPr id="2" name="Slide Number Placeholder 1">
            <a:extLst>
              <a:ext uri="{FF2B5EF4-FFF2-40B4-BE49-F238E27FC236}">
                <a16:creationId xmlns:a16="http://schemas.microsoft.com/office/drawing/2014/main" id="{7C338EBD-3825-CA87-55EC-260CB9498238}"/>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7" name="Title 1">
            <a:extLst>
              <a:ext uri="{FF2B5EF4-FFF2-40B4-BE49-F238E27FC236}">
                <a16:creationId xmlns:a16="http://schemas.microsoft.com/office/drawing/2014/main" id="{F5F676F8-7811-4E25-6087-C7B92857AF9C}"/>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pic>
        <p:nvPicPr>
          <p:cNvPr id="1026" name="Picture 2">
            <a:extLst>
              <a:ext uri="{FF2B5EF4-FFF2-40B4-BE49-F238E27FC236}">
                <a16:creationId xmlns:a16="http://schemas.microsoft.com/office/drawing/2014/main" id="{ADE41F62-842D-4629-77DC-773A55CE15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3034" y="3026009"/>
            <a:ext cx="5345931" cy="2975646"/>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9BE1A933-C984-561C-CED4-99D91E6D94C2}"/>
              </a:ext>
            </a:extLst>
          </p:cNvPr>
          <p:cNvSpPr/>
          <p:nvPr/>
        </p:nvSpPr>
        <p:spPr>
          <a:xfrm rot="2276531">
            <a:off x="3977169" y="5260131"/>
            <a:ext cx="499620" cy="24101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40643187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A5CB1-6F2E-1D33-F86F-1B845A04B54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0D4FFDF-E3F3-7AA1-1B2E-924D58D192AB}"/>
              </a:ext>
            </a:extLst>
          </p:cNvPr>
          <p:cNvSpPr>
            <a:spLocks noGrp="1"/>
          </p:cNvSpPr>
          <p:nvPr>
            <p:ph type="title"/>
          </p:nvPr>
        </p:nvSpPr>
        <p:spPr/>
        <p:txBody>
          <a:bodyPr>
            <a:normAutofit/>
          </a:bodyPr>
          <a:lstStyle/>
          <a:p>
            <a:r>
              <a:rPr lang="en-US" sz="4800"/>
              <a:t>Baseline Service Line Inventory</a:t>
            </a:r>
          </a:p>
        </p:txBody>
      </p:sp>
      <p:sp>
        <p:nvSpPr>
          <p:cNvPr id="6" name="Content Placeholder 5">
            <a:extLst>
              <a:ext uri="{FF2B5EF4-FFF2-40B4-BE49-F238E27FC236}">
                <a16:creationId xmlns:a16="http://schemas.microsoft.com/office/drawing/2014/main" id="{F36B11F7-088B-8921-7A16-EFA637F690AC}"/>
              </a:ext>
            </a:extLst>
          </p:cNvPr>
          <p:cNvSpPr>
            <a:spLocks noGrp="1"/>
          </p:cNvSpPr>
          <p:nvPr>
            <p:ph idx="1"/>
          </p:nvPr>
        </p:nvSpPr>
        <p:spPr>
          <a:xfrm>
            <a:off x="838200" y="1228726"/>
            <a:ext cx="10515600" cy="4494789"/>
          </a:xfrm>
        </p:spPr>
        <p:txBody>
          <a:bodyPr>
            <a:normAutofit lnSpcReduction="10000"/>
          </a:bodyPr>
          <a:lstStyle/>
          <a:p>
            <a:pPr>
              <a:spcAft>
                <a:spcPts val="600"/>
              </a:spcAft>
            </a:pPr>
            <a:r>
              <a:rPr lang="en-US">
                <a:solidFill>
                  <a:schemeClr val="tx1"/>
                </a:solidFill>
              </a:rPr>
              <a:t>Connectors must be classified as one of the following material within the baseline inventory:</a:t>
            </a:r>
          </a:p>
          <a:p>
            <a:pPr lvl="1">
              <a:spcAft>
                <a:spcPts val="600"/>
              </a:spcAft>
            </a:pPr>
            <a:r>
              <a:rPr lang="en-US">
                <a:solidFill>
                  <a:schemeClr val="tx1"/>
                </a:solidFill>
              </a:rPr>
              <a:t>Lead</a:t>
            </a:r>
          </a:p>
          <a:p>
            <a:pPr lvl="1">
              <a:spcAft>
                <a:spcPts val="600"/>
              </a:spcAft>
            </a:pPr>
            <a:r>
              <a:rPr lang="en-US">
                <a:solidFill>
                  <a:schemeClr val="tx1"/>
                </a:solidFill>
              </a:rPr>
              <a:t>Unknown</a:t>
            </a:r>
          </a:p>
          <a:p>
            <a:pPr lvl="1">
              <a:spcAft>
                <a:spcPts val="600"/>
              </a:spcAft>
            </a:pPr>
            <a:r>
              <a:rPr lang="en-US">
                <a:solidFill>
                  <a:schemeClr val="tx1"/>
                </a:solidFill>
              </a:rPr>
              <a:t>No Connector Present</a:t>
            </a:r>
          </a:p>
          <a:p>
            <a:pPr lvl="1">
              <a:spcAft>
                <a:spcPts val="1200"/>
              </a:spcAft>
            </a:pPr>
            <a:r>
              <a:rPr lang="en-US">
                <a:solidFill>
                  <a:schemeClr val="tx1"/>
                </a:solidFill>
              </a:rPr>
              <a:t>Non-Lead</a:t>
            </a:r>
          </a:p>
          <a:p>
            <a:pPr>
              <a:spcAft>
                <a:spcPts val="600"/>
              </a:spcAft>
            </a:pPr>
            <a:r>
              <a:rPr lang="en-US">
                <a:solidFill>
                  <a:schemeClr val="tx1"/>
                </a:solidFill>
              </a:rPr>
              <a:t>The baseline inventory and all subsequent annual updates must include the following:</a:t>
            </a:r>
          </a:p>
          <a:p>
            <a:pPr lvl="1">
              <a:spcAft>
                <a:spcPts val="600"/>
              </a:spcAft>
            </a:pPr>
            <a:r>
              <a:rPr lang="en-US">
                <a:solidFill>
                  <a:schemeClr val="tx1"/>
                </a:solidFill>
              </a:rPr>
              <a:t>Number of each type of service line</a:t>
            </a:r>
          </a:p>
          <a:p>
            <a:pPr lvl="1">
              <a:spcAft>
                <a:spcPts val="600"/>
              </a:spcAft>
            </a:pPr>
            <a:r>
              <a:rPr lang="en-US">
                <a:solidFill>
                  <a:schemeClr val="tx1"/>
                </a:solidFill>
              </a:rPr>
              <a:t>Number of lead and unknown connectors</a:t>
            </a:r>
          </a:p>
          <a:p>
            <a:pPr lvl="1">
              <a:spcAft>
                <a:spcPts val="600"/>
              </a:spcAft>
            </a:pPr>
            <a:r>
              <a:rPr lang="en-US">
                <a:solidFill>
                  <a:schemeClr val="tx1"/>
                </a:solidFill>
              </a:rPr>
              <a:t>Number of full lead and GRR service line replacements in past year</a:t>
            </a:r>
          </a:p>
          <a:p>
            <a:pPr lvl="1">
              <a:spcAft>
                <a:spcPts val="600"/>
              </a:spcAft>
            </a:pPr>
            <a:r>
              <a:rPr lang="en-US">
                <a:solidFill>
                  <a:schemeClr val="tx1"/>
                </a:solidFill>
              </a:rPr>
              <a:t>Number of partial lead and GRR service line replacements in past year</a:t>
            </a:r>
          </a:p>
          <a:p>
            <a:pPr lvl="1">
              <a:spcAft>
                <a:spcPts val="600"/>
              </a:spcAft>
            </a:pPr>
            <a:r>
              <a:rPr lang="en-US">
                <a:solidFill>
                  <a:schemeClr val="tx1"/>
                </a:solidFill>
              </a:rPr>
              <a:t>Street address when available </a:t>
            </a:r>
          </a:p>
        </p:txBody>
      </p:sp>
      <p:sp>
        <p:nvSpPr>
          <p:cNvPr id="2" name="Slide Number Placeholder 1">
            <a:extLst>
              <a:ext uri="{FF2B5EF4-FFF2-40B4-BE49-F238E27FC236}">
                <a16:creationId xmlns:a16="http://schemas.microsoft.com/office/drawing/2014/main" id="{1DDC22D9-B779-103D-5307-1B77413AC13A}"/>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7" name="Title 1">
            <a:extLst>
              <a:ext uri="{FF2B5EF4-FFF2-40B4-BE49-F238E27FC236}">
                <a16:creationId xmlns:a16="http://schemas.microsoft.com/office/drawing/2014/main" id="{8E8AE9A0-7377-62B1-C070-2DEA6600C12C}"/>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spTree>
    <p:extLst>
      <p:ext uri="{BB962C8B-B14F-4D97-AF65-F5344CB8AC3E}">
        <p14:creationId xmlns:p14="http://schemas.microsoft.com/office/powerpoint/2010/main" val="11843734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E136D-4156-AACC-24CD-C358D4F7DFB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4288433-9EDF-2571-AB2C-34EB66A8F369}"/>
              </a:ext>
            </a:extLst>
          </p:cNvPr>
          <p:cNvSpPr>
            <a:spLocks noGrp="1"/>
          </p:cNvSpPr>
          <p:nvPr>
            <p:ph type="title"/>
          </p:nvPr>
        </p:nvSpPr>
        <p:spPr/>
        <p:txBody>
          <a:bodyPr>
            <a:normAutofit/>
          </a:bodyPr>
          <a:lstStyle/>
          <a:p>
            <a:r>
              <a:rPr lang="en-US" sz="4800"/>
              <a:t>Baseline Service Line Inventory</a:t>
            </a:r>
          </a:p>
        </p:txBody>
      </p:sp>
      <p:sp>
        <p:nvSpPr>
          <p:cNvPr id="6" name="Content Placeholder 5">
            <a:extLst>
              <a:ext uri="{FF2B5EF4-FFF2-40B4-BE49-F238E27FC236}">
                <a16:creationId xmlns:a16="http://schemas.microsoft.com/office/drawing/2014/main" id="{4359F14B-8C83-DFB4-AE57-4195B7E81C7B}"/>
              </a:ext>
            </a:extLst>
          </p:cNvPr>
          <p:cNvSpPr>
            <a:spLocks noGrp="1"/>
          </p:cNvSpPr>
          <p:nvPr>
            <p:ph idx="1"/>
          </p:nvPr>
        </p:nvSpPr>
        <p:spPr>
          <a:xfrm>
            <a:off x="838200" y="1228727"/>
            <a:ext cx="10515600" cy="4494788"/>
          </a:xfrm>
        </p:spPr>
        <p:txBody>
          <a:bodyPr>
            <a:normAutofit/>
          </a:bodyPr>
          <a:lstStyle/>
          <a:p>
            <a:pPr>
              <a:spcAft>
                <a:spcPts val="600"/>
              </a:spcAft>
            </a:pPr>
            <a:r>
              <a:rPr lang="en-US" sz="2400">
                <a:solidFill>
                  <a:schemeClr val="tx1"/>
                </a:solidFill>
              </a:rPr>
              <a:t>Just like the initial service line inventory, the baseline inventory must be made publicly accessible; and available online for systems serving greater than 50,000 people.</a:t>
            </a:r>
          </a:p>
          <a:p>
            <a:pPr marL="0" indent="0">
              <a:spcAft>
                <a:spcPts val="600"/>
              </a:spcAft>
              <a:buNone/>
            </a:pPr>
            <a:endParaRPr lang="en-US" sz="2400">
              <a:solidFill>
                <a:schemeClr val="tx1"/>
              </a:solidFill>
            </a:endParaRPr>
          </a:p>
          <a:p>
            <a:pPr>
              <a:spcAft>
                <a:spcPts val="600"/>
              </a:spcAft>
            </a:pPr>
            <a:r>
              <a:rPr lang="en-US" sz="2400">
                <a:solidFill>
                  <a:schemeClr val="tx1"/>
                </a:solidFill>
              </a:rPr>
              <a:t>Systems must respond to customer inquiries on incorrect material categorizations within 60 days.</a:t>
            </a:r>
          </a:p>
          <a:p>
            <a:pPr marL="0" indent="0">
              <a:spcAft>
                <a:spcPts val="600"/>
              </a:spcAft>
              <a:buNone/>
            </a:pPr>
            <a:endParaRPr lang="en-US" sz="2400">
              <a:solidFill>
                <a:schemeClr val="tx1"/>
              </a:solidFill>
            </a:endParaRPr>
          </a:p>
          <a:p>
            <a:pPr>
              <a:spcAft>
                <a:spcPts val="600"/>
              </a:spcAft>
            </a:pPr>
            <a:r>
              <a:rPr lang="en-US" sz="2400">
                <a:solidFill>
                  <a:schemeClr val="tx1"/>
                </a:solidFill>
              </a:rPr>
              <a:t>Systems must identify all unknown service lines by the applicable mandatory replacement deadline.</a:t>
            </a:r>
          </a:p>
          <a:p>
            <a:pPr lvl="1"/>
            <a:endParaRPr lang="en-US">
              <a:solidFill>
                <a:schemeClr val="tx1"/>
              </a:solidFill>
            </a:endParaRPr>
          </a:p>
        </p:txBody>
      </p:sp>
      <p:sp>
        <p:nvSpPr>
          <p:cNvPr id="2" name="Slide Number Placeholder 1">
            <a:extLst>
              <a:ext uri="{FF2B5EF4-FFF2-40B4-BE49-F238E27FC236}">
                <a16:creationId xmlns:a16="http://schemas.microsoft.com/office/drawing/2014/main" id="{46349FBF-A915-9FDB-4F39-3D706271D6AA}"/>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7" name="Title 1">
            <a:extLst>
              <a:ext uri="{FF2B5EF4-FFF2-40B4-BE49-F238E27FC236}">
                <a16:creationId xmlns:a16="http://schemas.microsoft.com/office/drawing/2014/main" id="{3A6AB842-5812-3029-5C25-A61B1AD143F3}"/>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spTree>
    <p:extLst>
      <p:ext uri="{BB962C8B-B14F-4D97-AF65-F5344CB8AC3E}">
        <p14:creationId xmlns:p14="http://schemas.microsoft.com/office/powerpoint/2010/main" val="26850197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875B8-A685-9154-2EC4-33B1F630FFA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7CA5AC6-7F48-2AB4-858F-EEA7C01659F0}"/>
              </a:ext>
            </a:extLst>
          </p:cNvPr>
          <p:cNvSpPr>
            <a:spLocks noGrp="1"/>
          </p:cNvSpPr>
          <p:nvPr>
            <p:ph type="title"/>
          </p:nvPr>
        </p:nvSpPr>
        <p:spPr/>
        <p:txBody>
          <a:bodyPr>
            <a:normAutofit/>
          </a:bodyPr>
          <a:lstStyle/>
          <a:p>
            <a:r>
              <a:rPr lang="en-US" sz="4800"/>
              <a:t>Inventory Validation</a:t>
            </a:r>
          </a:p>
        </p:txBody>
      </p:sp>
      <p:sp>
        <p:nvSpPr>
          <p:cNvPr id="6" name="Content Placeholder 5">
            <a:extLst>
              <a:ext uri="{FF2B5EF4-FFF2-40B4-BE49-F238E27FC236}">
                <a16:creationId xmlns:a16="http://schemas.microsoft.com/office/drawing/2014/main" id="{8AF377FC-76A9-CA56-862A-DE7D2470FFE1}"/>
              </a:ext>
            </a:extLst>
          </p:cNvPr>
          <p:cNvSpPr>
            <a:spLocks noGrp="1"/>
          </p:cNvSpPr>
          <p:nvPr>
            <p:ph idx="1"/>
          </p:nvPr>
        </p:nvSpPr>
        <p:spPr>
          <a:xfrm>
            <a:off x="405353" y="1228728"/>
            <a:ext cx="7145517" cy="4494788"/>
          </a:xfrm>
        </p:spPr>
        <p:txBody>
          <a:bodyPr>
            <a:normAutofit/>
          </a:bodyPr>
          <a:lstStyle/>
          <a:p>
            <a:pPr>
              <a:spcAft>
                <a:spcPts val="1200"/>
              </a:spcAft>
            </a:pPr>
            <a:r>
              <a:rPr lang="en-US" dirty="0">
                <a:solidFill>
                  <a:schemeClr val="tx1"/>
                </a:solidFill>
              </a:rPr>
              <a:t>Systems must validate their methods to categorize non-lead service lines in their baseline inventory by December 31, 2034.</a:t>
            </a:r>
          </a:p>
          <a:p>
            <a:pPr>
              <a:spcAft>
                <a:spcPts val="600"/>
              </a:spcAft>
            </a:pPr>
            <a:r>
              <a:rPr lang="en-US" b="0" i="0" u="none" strike="noStrike" dirty="0">
                <a:solidFill>
                  <a:srgbClr val="000000"/>
                </a:solidFill>
                <a:effectLst/>
                <a:latin typeface="Arial" panose="020B0604020202020204" pitchFamily="34" charset="0"/>
              </a:rPr>
              <a:t>The validation pool includes all non-lead service lines except:</a:t>
            </a:r>
            <a:endParaRPr lang="en-US" dirty="0">
              <a:solidFill>
                <a:srgbClr val="000000"/>
              </a:solidFill>
            </a:endParaRPr>
          </a:p>
          <a:p>
            <a:pPr marL="914400" lvl="1" indent="-457200">
              <a:spcAft>
                <a:spcPts val="600"/>
              </a:spcAft>
              <a:buFont typeface="+mj-lt"/>
              <a:buAutoNum type="arabicPeriod"/>
            </a:pPr>
            <a:r>
              <a:rPr lang="en-US" dirty="0">
                <a:solidFill>
                  <a:srgbClr val="000000"/>
                </a:solidFill>
              </a:rPr>
              <a:t>T</a:t>
            </a:r>
            <a:r>
              <a:rPr lang="en-US" b="0" i="0" u="none" strike="noStrike" dirty="0">
                <a:solidFill>
                  <a:srgbClr val="000000"/>
                </a:solidFill>
                <a:effectLst/>
                <a:latin typeface="Arial" panose="020B0604020202020204" pitchFamily="34" charset="0"/>
              </a:rPr>
              <a:t>hose installed after Federal, State, or local lead ban</a:t>
            </a:r>
          </a:p>
          <a:p>
            <a:pPr marL="914400" lvl="1" indent="-457200">
              <a:spcAft>
                <a:spcPts val="600"/>
              </a:spcAft>
              <a:buFont typeface="+mj-lt"/>
              <a:buAutoNum type="arabicPeriod"/>
            </a:pPr>
            <a:r>
              <a:rPr lang="en-US" dirty="0">
                <a:solidFill>
                  <a:srgbClr val="000000"/>
                </a:solidFill>
              </a:rPr>
              <a:t>Those v</a:t>
            </a:r>
            <a:r>
              <a:rPr lang="en-US" b="0" i="0" u="none" strike="noStrike" dirty="0">
                <a:solidFill>
                  <a:srgbClr val="000000"/>
                </a:solidFill>
                <a:effectLst/>
                <a:latin typeface="Arial" panose="020B0604020202020204" pitchFamily="34" charset="0"/>
              </a:rPr>
              <a:t>isually inspected at a minimum of two points on the pipe exterior</a:t>
            </a:r>
          </a:p>
          <a:p>
            <a:pPr marL="914400" lvl="1" indent="-457200">
              <a:spcAft>
                <a:spcPts val="1200"/>
              </a:spcAft>
              <a:buFont typeface="+mj-lt"/>
              <a:buAutoNum type="arabicPeriod"/>
            </a:pPr>
            <a:r>
              <a:rPr lang="en-US" dirty="0">
                <a:solidFill>
                  <a:srgbClr val="000000"/>
                </a:solidFill>
              </a:rPr>
              <a:t>Those </a:t>
            </a:r>
            <a:r>
              <a:rPr lang="en-US" b="0" i="0" u="none" strike="noStrike" dirty="0">
                <a:solidFill>
                  <a:srgbClr val="000000"/>
                </a:solidFill>
                <a:effectLst/>
                <a:latin typeface="Arial" panose="020B0604020202020204" pitchFamily="34" charset="0"/>
              </a:rPr>
              <a:t>previously replaced</a:t>
            </a:r>
          </a:p>
          <a:p>
            <a:pPr>
              <a:spcAft>
                <a:spcPts val="600"/>
              </a:spcAft>
            </a:pPr>
            <a:r>
              <a:rPr lang="en-US" b="0" i="0" u="none" strike="noStrike" dirty="0">
                <a:solidFill>
                  <a:srgbClr val="000000"/>
                </a:solidFill>
                <a:effectLst/>
                <a:latin typeface="Arial" panose="020B0604020202020204" pitchFamily="34" charset="0"/>
              </a:rPr>
              <a:t>Systems may submit previous validation efforts in lieu of the LCRI requirements if they are at least as stringent as the requirements (State discretion)</a:t>
            </a:r>
            <a:endParaRPr lang="en-US" dirty="0">
              <a:solidFill>
                <a:schemeClr val="tx1"/>
              </a:solidFill>
            </a:endParaRPr>
          </a:p>
          <a:p>
            <a:pPr marL="457200" lvl="1" indent="0">
              <a:buNone/>
            </a:pPr>
            <a:endParaRPr lang="en-US" dirty="0">
              <a:solidFill>
                <a:schemeClr val="tx1"/>
              </a:solidFill>
            </a:endParaRPr>
          </a:p>
        </p:txBody>
      </p:sp>
      <p:sp>
        <p:nvSpPr>
          <p:cNvPr id="2" name="Slide Number Placeholder 1">
            <a:extLst>
              <a:ext uri="{FF2B5EF4-FFF2-40B4-BE49-F238E27FC236}">
                <a16:creationId xmlns:a16="http://schemas.microsoft.com/office/drawing/2014/main" id="{39C3D1D2-2001-190A-708A-9DFBE83686B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7" name="Title 1">
            <a:extLst>
              <a:ext uri="{FF2B5EF4-FFF2-40B4-BE49-F238E27FC236}">
                <a16:creationId xmlns:a16="http://schemas.microsoft.com/office/drawing/2014/main" id="{162634F7-F649-33F8-8ABE-A6A722302CB8}"/>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pic>
        <p:nvPicPr>
          <p:cNvPr id="3" name="Picture 2">
            <a:extLst>
              <a:ext uri="{FF2B5EF4-FFF2-40B4-BE49-F238E27FC236}">
                <a16:creationId xmlns:a16="http://schemas.microsoft.com/office/drawing/2014/main" id="{638D8E8B-D0AD-BB30-DA25-5AE058A1F17B}"/>
              </a:ext>
            </a:extLst>
          </p:cNvPr>
          <p:cNvPicPr>
            <a:picLocks noChangeAspect="1"/>
          </p:cNvPicPr>
          <p:nvPr/>
        </p:nvPicPr>
        <p:blipFill>
          <a:blip r:embed="rId3"/>
          <a:stretch>
            <a:fillRect/>
          </a:stretch>
        </p:blipFill>
        <p:spPr>
          <a:xfrm>
            <a:off x="7843101" y="1824301"/>
            <a:ext cx="4034672" cy="3209398"/>
          </a:xfrm>
          <a:prstGeom prst="rect">
            <a:avLst/>
          </a:prstGeom>
        </p:spPr>
      </p:pic>
    </p:spTree>
    <p:extLst>
      <p:ext uri="{BB962C8B-B14F-4D97-AF65-F5344CB8AC3E}">
        <p14:creationId xmlns:p14="http://schemas.microsoft.com/office/powerpoint/2010/main" val="3788961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C7BC2-0F9A-1EC3-7A83-F6D55C22333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3F92866-A28C-6D22-7542-C698112B7DB7}"/>
              </a:ext>
            </a:extLst>
          </p:cNvPr>
          <p:cNvSpPr>
            <a:spLocks noGrp="1"/>
          </p:cNvSpPr>
          <p:nvPr>
            <p:ph type="title"/>
          </p:nvPr>
        </p:nvSpPr>
        <p:spPr/>
        <p:txBody>
          <a:bodyPr>
            <a:normAutofit/>
          </a:bodyPr>
          <a:lstStyle/>
          <a:p>
            <a:r>
              <a:rPr lang="en-US" sz="4800"/>
              <a:t>Lead Service Line Replacement Plans </a:t>
            </a:r>
          </a:p>
        </p:txBody>
      </p:sp>
      <p:sp>
        <p:nvSpPr>
          <p:cNvPr id="6" name="Content Placeholder 5">
            <a:extLst>
              <a:ext uri="{FF2B5EF4-FFF2-40B4-BE49-F238E27FC236}">
                <a16:creationId xmlns:a16="http://schemas.microsoft.com/office/drawing/2014/main" id="{C89FE0CB-7FA4-6F1D-0B27-87759EA28DC8}"/>
              </a:ext>
            </a:extLst>
          </p:cNvPr>
          <p:cNvSpPr>
            <a:spLocks noGrp="1"/>
          </p:cNvSpPr>
          <p:nvPr>
            <p:ph idx="1"/>
          </p:nvPr>
        </p:nvSpPr>
        <p:spPr>
          <a:xfrm>
            <a:off x="838200" y="1228728"/>
            <a:ext cx="10515600" cy="4597038"/>
          </a:xfrm>
        </p:spPr>
        <p:txBody>
          <a:bodyPr/>
          <a:lstStyle/>
          <a:p>
            <a:pPr algn="l" rtl="0" fontAlgn="base">
              <a:lnSpc>
                <a:spcPts val="2203"/>
              </a:lnSpc>
              <a:spcAft>
                <a:spcPts val="600"/>
              </a:spcAft>
              <a:buFont typeface="Arial" panose="020B0604020202020204" pitchFamily="34" charset="0"/>
              <a:buChar char="•"/>
            </a:pPr>
            <a:r>
              <a:rPr lang="en-US" b="0" i="0" u="none" strike="noStrike">
                <a:solidFill>
                  <a:schemeClr val="tx1"/>
                </a:solidFill>
                <a:effectLst/>
                <a:latin typeface="Arial" panose="020B0604020202020204" pitchFamily="34" charset="0"/>
              </a:rPr>
              <a:t>Systems with lead, GRR, or unknown material service lines must develop a replacement plan by the LCRI compliance date of November 1, 2027. Required elements of the replacement plan include: </a:t>
            </a:r>
            <a:r>
              <a:rPr lang="en-US" b="0" i="0">
                <a:solidFill>
                  <a:schemeClr val="tx1"/>
                </a:solidFill>
                <a:effectLst/>
                <a:latin typeface="Arial" panose="020B0604020202020204" pitchFamily="34" charset="0"/>
              </a:rPr>
              <a:t>​</a:t>
            </a:r>
          </a:p>
          <a:p>
            <a:pPr lvl="1" fontAlgn="base">
              <a:lnSpc>
                <a:spcPts val="1652"/>
              </a:lnSpc>
              <a:spcAft>
                <a:spcPts val="600"/>
              </a:spcAft>
            </a:pPr>
            <a:r>
              <a:rPr lang="en-US" b="0" i="0" u="none" strike="noStrike">
                <a:solidFill>
                  <a:schemeClr val="tx1"/>
                </a:solidFill>
                <a:effectLst/>
                <a:latin typeface="Arial" panose="020B0604020202020204" pitchFamily="34" charset="0"/>
              </a:rPr>
              <a:t>Publicly accessible inventory (available online for systems serving &gt;50,000 persons)</a:t>
            </a:r>
            <a:r>
              <a:rPr lang="en-US" b="0" i="0">
                <a:solidFill>
                  <a:schemeClr val="tx1"/>
                </a:solidFill>
                <a:effectLst/>
                <a:latin typeface="Arial" panose="020B0604020202020204" pitchFamily="34" charset="0"/>
              </a:rPr>
              <a:t>​.</a:t>
            </a:r>
          </a:p>
          <a:p>
            <a:pPr lvl="1" fontAlgn="base">
              <a:lnSpc>
                <a:spcPts val="1652"/>
              </a:lnSpc>
              <a:spcAft>
                <a:spcPts val="600"/>
              </a:spcAft>
            </a:pPr>
            <a:r>
              <a:rPr lang="en-US" b="0" i="0" u="none" strike="noStrike">
                <a:solidFill>
                  <a:schemeClr val="tx1"/>
                </a:solidFill>
                <a:effectLst/>
                <a:latin typeface="Arial" panose="020B0604020202020204" pitchFamily="34" charset="0"/>
              </a:rPr>
              <a:t>The publicly available inventory must have locational identifier for each lead/GRR service line</a:t>
            </a:r>
            <a:r>
              <a:rPr lang="en-US" b="0" i="0">
                <a:solidFill>
                  <a:schemeClr val="tx1"/>
                </a:solidFill>
                <a:effectLst/>
                <a:latin typeface="Arial" panose="020B0604020202020204" pitchFamily="34" charset="0"/>
              </a:rPr>
              <a:t>​.</a:t>
            </a:r>
          </a:p>
          <a:p>
            <a:pPr lvl="1" fontAlgn="base">
              <a:lnSpc>
                <a:spcPts val="1652"/>
              </a:lnSpc>
              <a:spcAft>
                <a:spcPts val="600"/>
              </a:spcAft>
            </a:pPr>
            <a:r>
              <a:rPr lang="en-US" b="0" i="0" u="none" strike="noStrike">
                <a:solidFill>
                  <a:schemeClr val="tx1"/>
                </a:solidFill>
                <a:effectLst/>
                <a:latin typeface="Arial" panose="020B0604020202020204" pitchFamily="34" charset="0"/>
              </a:rPr>
              <a:t>Strategy to inform customers and consumers about the plan and replacement program</a:t>
            </a:r>
            <a:r>
              <a:rPr lang="en-US" b="0" i="0">
                <a:solidFill>
                  <a:schemeClr val="tx1"/>
                </a:solidFill>
                <a:effectLst/>
                <a:latin typeface="Arial" panose="020B0604020202020204" pitchFamily="34" charset="0"/>
              </a:rPr>
              <a:t>​.</a:t>
            </a:r>
          </a:p>
          <a:p>
            <a:pPr lvl="1" fontAlgn="base">
              <a:lnSpc>
                <a:spcPts val="1652"/>
              </a:lnSpc>
              <a:spcAft>
                <a:spcPts val="600"/>
              </a:spcAft>
            </a:pPr>
            <a:r>
              <a:rPr lang="en-US" b="0" i="0" u="none" strike="noStrike">
                <a:solidFill>
                  <a:schemeClr val="tx1"/>
                </a:solidFill>
                <a:effectLst/>
                <a:latin typeface="Arial" panose="020B0604020202020204" pitchFamily="34" charset="0"/>
              </a:rPr>
              <a:t>Identify legal requirements or water tariff agreement provisions that affect a system’s ability to gain access for full service line replacement.</a:t>
            </a:r>
            <a:r>
              <a:rPr lang="en-US" b="0" i="0">
                <a:solidFill>
                  <a:schemeClr val="tx1"/>
                </a:solidFill>
                <a:effectLst/>
                <a:latin typeface="Arial" panose="020B0604020202020204" pitchFamily="34" charset="0"/>
              </a:rPr>
              <a:t>​</a:t>
            </a:r>
          </a:p>
          <a:p>
            <a:pPr lvl="1" fontAlgn="base">
              <a:lnSpc>
                <a:spcPts val="1652"/>
              </a:lnSpc>
              <a:spcAft>
                <a:spcPts val="600"/>
              </a:spcAft>
            </a:pPr>
            <a:r>
              <a:rPr lang="en-US" b="0" i="0" u="none" strike="noStrike">
                <a:solidFill>
                  <a:schemeClr val="tx1"/>
                </a:solidFill>
                <a:effectLst/>
                <a:latin typeface="Arial" panose="020B0604020202020204" pitchFamily="34" charset="0"/>
              </a:rPr>
              <a:t>Annually the plan must be revised with new/updated information and be submitted to the State</a:t>
            </a:r>
            <a:r>
              <a:rPr lang="en-US" b="0" i="0">
                <a:solidFill>
                  <a:schemeClr val="tx1"/>
                </a:solidFill>
                <a:effectLst/>
                <a:latin typeface="Arial" panose="020B0604020202020204" pitchFamily="34" charset="0"/>
              </a:rPr>
              <a:t>​.</a:t>
            </a:r>
          </a:p>
          <a:p>
            <a:pPr algn="l" rtl="0" fontAlgn="base">
              <a:lnSpc>
                <a:spcPts val="2203"/>
              </a:lnSpc>
              <a:buFont typeface="Arial" panose="020B0604020202020204" pitchFamily="34" charset="0"/>
              <a:buChar char="•"/>
            </a:pPr>
            <a:endParaRPr lang="en-US" b="0" i="0" u="none" strike="noStrike">
              <a:solidFill>
                <a:srgbClr val="231F20"/>
              </a:solidFill>
              <a:effectLst/>
              <a:latin typeface="Arial" panose="020B0604020202020204" pitchFamily="34" charset="0"/>
            </a:endParaRPr>
          </a:p>
          <a:p>
            <a:pPr algn="l" rtl="0" fontAlgn="base">
              <a:lnSpc>
                <a:spcPts val="2203"/>
              </a:lnSpc>
              <a:buFont typeface="Arial" panose="020B0604020202020204" pitchFamily="34" charset="0"/>
              <a:buChar char="•"/>
            </a:pPr>
            <a:r>
              <a:rPr lang="en-US" b="0" i="0" u="none" strike="noStrike">
                <a:solidFill>
                  <a:srgbClr val="231F20"/>
                </a:solidFill>
                <a:effectLst/>
                <a:latin typeface="Arial" panose="020B0604020202020204" pitchFamily="34" charset="0"/>
              </a:rPr>
              <a:t>Replacement plan must include additional elements if the system has one or more lead-lined galvanized service lines or if the system is eligible for a deferred deadline.</a:t>
            </a:r>
            <a:endParaRPr lang="en-US" b="0" i="0">
              <a:effectLst/>
              <a:latin typeface="Arial" panose="020B0604020202020204" pitchFamily="34" charset="0"/>
            </a:endParaRPr>
          </a:p>
        </p:txBody>
      </p:sp>
      <p:sp>
        <p:nvSpPr>
          <p:cNvPr id="2" name="Slide Number Placeholder 1">
            <a:extLst>
              <a:ext uri="{FF2B5EF4-FFF2-40B4-BE49-F238E27FC236}">
                <a16:creationId xmlns:a16="http://schemas.microsoft.com/office/drawing/2014/main" id="{A63699BE-CC4A-4652-1986-34A4D7E2EE57}"/>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7" name="Title 1">
            <a:extLst>
              <a:ext uri="{FF2B5EF4-FFF2-40B4-BE49-F238E27FC236}">
                <a16:creationId xmlns:a16="http://schemas.microsoft.com/office/drawing/2014/main" id="{8A0DD19F-358D-B831-F34C-72E6058CCC4F}"/>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spTree>
    <p:extLst>
      <p:ext uri="{BB962C8B-B14F-4D97-AF65-F5344CB8AC3E}">
        <p14:creationId xmlns:p14="http://schemas.microsoft.com/office/powerpoint/2010/main" val="15209789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8DEC1-483F-4CEC-28B7-7D73E8863CA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3E32F52-4235-306B-1EA0-E24FD70DD641}"/>
              </a:ext>
            </a:extLst>
          </p:cNvPr>
          <p:cNvSpPr>
            <a:spLocks noGrp="1"/>
          </p:cNvSpPr>
          <p:nvPr>
            <p:ph type="title"/>
          </p:nvPr>
        </p:nvSpPr>
        <p:spPr/>
        <p:txBody>
          <a:bodyPr>
            <a:normAutofit/>
          </a:bodyPr>
          <a:lstStyle/>
          <a:p>
            <a:r>
              <a:rPr lang="en-US" sz="4800"/>
              <a:t>Lead Service Line Replacement Plans </a:t>
            </a:r>
          </a:p>
        </p:txBody>
      </p:sp>
      <p:sp>
        <p:nvSpPr>
          <p:cNvPr id="6" name="Content Placeholder 5">
            <a:extLst>
              <a:ext uri="{FF2B5EF4-FFF2-40B4-BE49-F238E27FC236}">
                <a16:creationId xmlns:a16="http://schemas.microsoft.com/office/drawing/2014/main" id="{17EEF657-961A-ED4F-B6A6-9C5AD8CF875A}"/>
              </a:ext>
            </a:extLst>
          </p:cNvPr>
          <p:cNvSpPr>
            <a:spLocks noGrp="1"/>
          </p:cNvSpPr>
          <p:nvPr>
            <p:ph idx="1"/>
          </p:nvPr>
        </p:nvSpPr>
        <p:spPr>
          <a:xfrm>
            <a:off x="838200" y="1228728"/>
            <a:ext cx="10515600" cy="4597038"/>
          </a:xfrm>
        </p:spPr>
        <p:txBody>
          <a:bodyPr/>
          <a:lstStyle/>
          <a:p>
            <a:pPr algn="l" rtl="0" fontAlgn="base">
              <a:lnSpc>
                <a:spcPts val="2203"/>
              </a:lnSpc>
              <a:spcAft>
                <a:spcPts val="1200"/>
              </a:spcAft>
              <a:buFont typeface="Arial" panose="020B0604020202020204" pitchFamily="34" charset="0"/>
              <a:buChar char="•"/>
            </a:pPr>
            <a:r>
              <a:rPr lang="en-US" b="0" i="0" u="none" strike="noStrike">
                <a:solidFill>
                  <a:srgbClr val="231F20"/>
                </a:solidFill>
                <a:effectLst/>
                <a:latin typeface="Arial" panose="020B0604020202020204" pitchFamily="34" charset="0"/>
              </a:rPr>
              <a:t>By the LCRI compliance date of November 1, 2027, systems planning to use deferred deadlines must include earliest deadline and fastest feasible rate to replace lead and GRR.</a:t>
            </a:r>
            <a:endParaRPr lang="en-US" b="0" i="0">
              <a:effectLst/>
              <a:latin typeface="Arial" panose="020B0604020202020204" pitchFamily="34" charset="0"/>
            </a:endParaRPr>
          </a:p>
          <a:p>
            <a:pPr algn="l" rtl="0" fontAlgn="base">
              <a:lnSpc>
                <a:spcPts val="1836"/>
              </a:lnSpc>
              <a:spcAft>
                <a:spcPts val="1200"/>
              </a:spcAft>
              <a:buFont typeface="Arial" panose="020B0604020202020204" pitchFamily="34" charset="0"/>
              <a:buChar char="•"/>
            </a:pPr>
            <a:r>
              <a:rPr lang="en-US" b="0" i="0" u="none" strike="noStrike">
                <a:solidFill>
                  <a:srgbClr val="231F20"/>
                </a:solidFill>
                <a:effectLst/>
                <a:latin typeface="Arial" panose="020B0604020202020204" pitchFamily="34" charset="0"/>
              </a:rPr>
              <a:t>No slower than 39 annual replacements per 1,000 service connections.</a:t>
            </a:r>
            <a:r>
              <a:rPr lang="en-US" b="0" i="0">
                <a:effectLst/>
                <a:latin typeface="Arial" panose="020B0604020202020204" pitchFamily="34" charset="0"/>
              </a:rPr>
              <a:t>​</a:t>
            </a:r>
          </a:p>
          <a:p>
            <a:pPr algn="l" rtl="0" fontAlgn="base">
              <a:lnSpc>
                <a:spcPts val="2203"/>
              </a:lnSpc>
              <a:spcAft>
                <a:spcPts val="1200"/>
              </a:spcAft>
              <a:buFont typeface="Arial" panose="020B0604020202020204" pitchFamily="34" charset="0"/>
              <a:buChar char="•"/>
            </a:pPr>
            <a:r>
              <a:rPr lang="en-US" b="0" i="0" u="none" strike="noStrike">
                <a:solidFill>
                  <a:srgbClr val="231F20"/>
                </a:solidFill>
                <a:effectLst/>
                <a:latin typeface="Arial" panose="020B0604020202020204" pitchFamily="34" charset="0"/>
              </a:rPr>
              <a:t>By December 31, 2029, the State is required to determine if systems with a deferred deadlines are replacing service lines at the fastest feasible rate.</a:t>
            </a:r>
            <a:r>
              <a:rPr lang="en-US" b="0" i="0">
                <a:effectLst/>
                <a:latin typeface="Arial" panose="020B0604020202020204" pitchFamily="34" charset="0"/>
              </a:rPr>
              <a:t>​</a:t>
            </a:r>
          </a:p>
          <a:p>
            <a:pPr algn="l" rtl="0" fontAlgn="base">
              <a:lnSpc>
                <a:spcPts val="2203"/>
              </a:lnSpc>
              <a:spcAft>
                <a:spcPts val="1200"/>
              </a:spcAft>
              <a:buFont typeface="Arial" panose="020B0604020202020204" pitchFamily="34" charset="0"/>
              <a:buChar char="•"/>
            </a:pPr>
            <a:r>
              <a:rPr lang="en-US" b="0" i="0" u="none" strike="noStrike">
                <a:solidFill>
                  <a:srgbClr val="231F20"/>
                </a:solidFill>
                <a:effectLst/>
                <a:latin typeface="Arial" panose="020B0604020202020204" pitchFamily="34" charset="0"/>
              </a:rPr>
              <a:t>Every three years, in addition to annual updates, systems with deferred deadlines must update why the replacement rate is still the fastest feasible.</a:t>
            </a:r>
            <a:endParaRPr lang="en-US" b="0" i="0">
              <a:effectLst/>
              <a:latin typeface="Arial" panose="020B0604020202020204" pitchFamily="34" charset="0"/>
            </a:endParaRPr>
          </a:p>
        </p:txBody>
      </p:sp>
      <p:sp>
        <p:nvSpPr>
          <p:cNvPr id="2" name="Slide Number Placeholder 1">
            <a:extLst>
              <a:ext uri="{FF2B5EF4-FFF2-40B4-BE49-F238E27FC236}">
                <a16:creationId xmlns:a16="http://schemas.microsoft.com/office/drawing/2014/main" id="{FBF6467F-0105-C4F0-F300-3730ABED2C7D}"/>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7" name="Title 1">
            <a:extLst>
              <a:ext uri="{FF2B5EF4-FFF2-40B4-BE49-F238E27FC236}">
                <a16:creationId xmlns:a16="http://schemas.microsoft.com/office/drawing/2014/main" id="{DBEA16E0-359F-FB24-DF7F-45CBB313124C}"/>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spTree>
    <p:extLst>
      <p:ext uri="{BB962C8B-B14F-4D97-AF65-F5344CB8AC3E}">
        <p14:creationId xmlns:p14="http://schemas.microsoft.com/office/powerpoint/2010/main" val="20769163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893C2-4E23-1B47-BA2B-628CE04A3FE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68058B8-EAB9-8BD8-0006-10838522DD07}"/>
              </a:ext>
            </a:extLst>
          </p:cNvPr>
          <p:cNvSpPr>
            <a:spLocks noGrp="1"/>
          </p:cNvSpPr>
          <p:nvPr>
            <p:ph type="title"/>
          </p:nvPr>
        </p:nvSpPr>
        <p:spPr/>
        <p:txBody>
          <a:bodyPr>
            <a:normAutofit/>
          </a:bodyPr>
          <a:lstStyle/>
          <a:p>
            <a:r>
              <a:rPr lang="en-US" sz="4800"/>
              <a:t>Lead Service Line Replacement Plans </a:t>
            </a:r>
          </a:p>
        </p:txBody>
      </p:sp>
      <p:sp>
        <p:nvSpPr>
          <p:cNvPr id="6" name="Content Placeholder 5">
            <a:extLst>
              <a:ext uri="{FF2B5EF4-FFF2-40B4-BE49-F238E27FC236}">
                <a16:creationId xmlns:a16="http://schemas.microsoft.com/office/drawing/2014/main" id="{BAAE66C7-2FF3-EC8B-2EB6-48B241C9A191}"/>
              </a:ext>
            </a:extLst>
          </p:cNvPr>
          <p:cNvSpPr>
            <a:spLocks noGrp="1"/>
          </p:cNvSpPr>
          <p:nvPr>
            <p:ph idx="1"/>
          </p:nvPr>
        </p:nvSpPr>
        <p:spPr>
          <a:xfrm>
            <a:off x="838200" y="1228728"/>
            <a:ext cx="10515600" cy="4494787"/>
          </a:xfrm>
        </p:spPr>
        <p:txBody>
          <a:bodyPr/>
          <a:lstStyle/>
          <a:p>
            <a:pPr algn="l" rtl="0" fontAlgn="base">
              <a:lnSpc>
                <a:spcPts val="2203"/>
              </a:lnSpc>
              <a:spcAft>
                <a:spcPts val="1200"/>
              </a:spcAft>
              <a:buFont typeface="Arial" panose="020B0604020202020204" pitchFamily="34" charset="0"/>
              <a:buChar char="•"/>
            </a:pPr>
            <a:r>
              <a:rPr lang="en-US" b="0" i="0" u="none" strike="noStrike">
                <a:solidFill>
                  <a:srgbClr val="231F20"/>
                </a:solidFill>
                <a:effectLst/>
                <a:latin typeface="Arial" panose="020B0604020202020204" pitchFamily="34" charset="0"/>
              </a:rPr>
              <a:t>Replacement requirements are independent of a system’s 90</a:t>
            </a:r>
            <a:r>
              <a:rPr lang="en-US" b="0" i="0" u="none" strike="noStrike" baseline="30000">
                <a:solidFill>
                  <a:srgbClr val="231F20"/>
                </a:solidFill>
                <a:effectLst/>
                <a:latin typeface="Arial" panose="020B0604020202020204" pitchFamily="34" charset="0"/>
              </a:rPr>
              <a:t>th</a:t>
            </a:r>
            <a:r>
              <a:rPr lang="en-US" b="0" i="0" u="none" strike="noStrike">
                <a:solidFill>
                  <a:srgbClr val="231F20"/>
                </a:solidFill>
                <a:effectLst/>
                <a:latin typeface="Arial" panose="020B0604020202020204" pitchFamily="34" charset="0"/>
              </a:rPr>
              <a:t> percentile lead level.</a:t>
            </a:r>
            <a:r>
              <a:rPr lang="en-US" b="0" i="0">
                <a:effectLst/>
                <a:latin typeface="Arial" panose="020B0604020202020204" pitchFamily="34" charset="0"/>
              </a:rPr>
              <a:t>​</a:t>
            </a:r>
          </a:p>
          <a:p>
            <a:pPr algn="l" rtl="0" fontAlgn="base">
              <a:lnSpc>
                <a:spcPts val="2203"/>
              </a:lnSpc>
              <a:spcAft>
                <a:spcPts val="1200"/>
              </a:spcAft>
              <a:buFont typeface="Arial" panose="020B0604020202020204" pitchFamily="34" charset="0"/>
              <a:buChar char="•"/>
            </a:pPr>
            <a:r>
              <a:rPr lang="en-US" b="0" i="0" u="none" strike="noStrike">
                <a:solidFill>
                  <a:srgbClr val="231F20"/>
                </a:solidFill>
                <a:effectLst/>
                <a:latin typeface="Arial" panose="020B0604020202020204" pitchFamily="34" charset="0"/>
              </a:rPr>
              <a:t>All CWSs and NTNCWSs must replace lead and GRR under their control within 10 years unless deferred.</a:t>
            </a:r>
            <a:endParaRPr lang="en-US" b="0" i="0">
              <a:effectLst/>
              <a:latin typeface="Arial" panose="020B0604020202020204" pitchFamily="34" charset="0"/>
            </a:endParaRPr>
          </a:p>
          <a:p>
            <a:pPr algn="l" rtl="0" fontAlgn="base">
              <a:lnSpc>
                <a:spcPts val="2203"/>
              </a:lnSpc>
              <a:spcAft>
                <a:spcPts val="1200"/>
              </a:spcAft>
              <a:buFont typeface="Arial" panose="020B0604020202020204" pitchFamily="34" charset="0"/>
              <a:buChar char="•"/>
            </a:pPr>
            <a:r>
              <a:rPr lang="en-US" b="0" i="0" u="none" strike="noStrike">
                <a:solidFill>
                  <a:srgbClr val="231F20"/>
                </a:solidFill>
                <a:effectLst/>
                <a:latin typeface="Arial" panose="020B0604020202020204" pitchFamily="34" charset="0"/>
              </a:rPr>
              <a:t>Systems must replace service lines at a cumulative average annual rate of 10 percent, unless subject to a shortened or deferred deadline.</a:t>
            </a:r>
            <a:r>
              <a:rPr lang="en-US" b="0" i="0">
                <a:effectLst/>
                <a:latin typeface="Arial" panose="020B0604020202020204" pitchFamily="34" charset="0"/>
              </a:rPr>
              <a:t>​</a:t>
            </a:r>
          </a:p>
          <a:p>
            <a:pPr algn="l" rtl="0" fontAlgn="base">
              <a:lnSpc>
                <a:spcPts val="2203"/>
              </a:lnSpc>
              <a:spcAft>
                <a:spcPts val="1200"/>
              </a:spcAft>
              <a:buFont typeface="Arial" panose="020B0604020202020204" pitchFamily="34" charset="0"/>
              <a:buChar char="•"/>
            </a:pPr>
            <a:r>
              <a:rPr lang="en-US" b="0" i="0" u="none" strike="noStrike">
                <a:solidFill>
                  <a:srgbClr val="231F20"/>
                </a:solidFill>
                <a:effectLst/>
                <a:latin typeface="Arial" panose="020B0604020202020204" pitchFamily="34" charset="0"/>
              </a:rPr>
              <a:t>Cumulative average replacement rate is applied to the total number of unknown, lead, and GRR service lines in the baseline inventory minus the number of unknown service lines that have been determined to be non-lead since the baseline inventory.</a:t>
            </a:r>
            <a:endParaRPr lang="en-US" b="0" i="0">
              <a:effectLst/>
              <a:latin typeface="Arial" panose="020B0604020202020204" pitchFamily="34" charset="0"/>
            </a:endParaRPr>
          </a:p>
        </p:txBody>
      </p:sp>
      <p:sp>
        <p:nvSpPr>
          <p:cNvPr id="2" name="Slide Number Placeholder 1">
            <a:extLst>
              <a:ext uri="{FF2B5EF4-FFF2-40B4-BE49-F238E27FC236}">
                <a16:creationId xmlns:a16="http://schemas.microsoft.com/office/drawing/2014/main" id="{D447F593-8C20-0123-A94A-737634ACED2E}"/>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7" name="Title 1">
            <a:extLst>
              <a:ext uri="{FF2B5EF4-FFF2-40B4-BE49-F238E27FC236}">
                <a16:creationId xmlns:a16="http://schemas.microsoft.com/office/drawing/2014/main" id="{B1984F9A-7CAB-DD7B-AF5A-B5E3A627465B}"/>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spTree>
    <p:extLst>
      <p:ext uri="{BB962C8B-B14F-4D97-AF65-F5344CB8AC3E}">
        <p14:creationId xmlns:p14="http://schemas.microsoft.com/office/powerpoint/2010/main" val="29887508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08D30-49C9-2D5E-6A55-359B23F8DAA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37A1060-1526-AE0C-8903-08D425A3316F}"/>
              </a:ext>
            </a:extLst>
          </p:cNvPr>
          <p:cNvSpPr>
            <a:spLocks noGrp="1"/>
          </p:cNvSpPr>
          <p:nvPr>
            <p:ph type="title"/>
          </p:nvPr>
        </p:nvSpPr>
        <p:spPr/>
        <p:txBody>
          <a:bodyPr>
            <a:normAutofit/>
          </a:bodyPr>
          <a:lstStyle/>
          <a:p>
            <a:r>
              <a:rPr lang="en-US" sz="4800"/>
              <a:t>Lead Service Line Replacement Plans </a:t>
            </a:r>
          </a:p>
        </p:txBody>
      </p:sp>
      <p:sp>
        <p:nvSpPr>
          <p:cNvPr id="6" name="Content Placeholder 5">
            <a:extLst>
              <a:ext uri="{FF2B5EF4-FFF2-40B4-BE49-F238E27FC236}">
                <a16:creationId xmlns:a16="http://schemas.microsoft.com/office/drawing/2014/main" id="{D8609BA3-596F-25DF-C304-725A1677B4DA}"/>
              </a:ext>
            </a:extLst>
          </p:cNvPr>
          <p:cNvSpPr>
            <a:spLocks noGrp="1"/>
          </p:cNvSpPr>
          <p:nvPr>
            <p:ph idx="1"/>
          </p:nvPr>
        </p:nvSpPr>
        <p:spPr>
          <a:xfrm>
            <a:off x="838200" y="1228727"/>
            <a:ext cx="10515600" cy="4772927"/>
          </a:xfrm>
        </p:spPr>
        <p:txBody>
          <a:bodyPr>
            <a:normAutofit fontScale="47500" lnSpcReduction="20000"/>
          </a:bodyPr>
          <a:lstStyle/>
          <a:p>
            <a:pPr algn="l" rtl="0" fontAlgn="base">
              <a:lnSpc>
                <a:spcPts val="2203"/>
              </a:lnSpc>
              <a:spcAft>
                <a:spcPts val="1200"/>
              </a:spcAft>
              <a:buFont typeface="Arial" panose="020B0604020202020204" pitchFamily="34" charset="0"/>
              <a:buChar char="•"/>
            </a:pPr>
            <a:r>
              <a:rPr lang="en-US" sz="3400" b="0" i="0" u="none" strike="noStrike">
                <a:solidFill>
                  <a:srgbClr val="231F20"/>
                </a:solidFill>
                <a:effectLst/>
                <a:latin typeface="Arial" panose="020B0604020202020204" pitchFamily="34" charset="0"/>
              </a:rPr>
              <a:t>Systems required to annually replace more than 39 service lines per 1,000 connections are eligible for deferred deadlines longer than 10 years.</a:t>
            </a:r>
            <a:r>
              <a:rPr lang="en-US" sz="3400" b="0" i="0">
                <a:effectLst/>
                <a:latin typeface="Arial" panose="020B0604020202020204" pitchFamily="34" charset="0"/>
              </a:rPr>
              <a:t>​</a:t>
            </a:r>
          </a:p>
          <a:p>
            <a:pPr algn="l" rtl="0" fontAlgn="base">
              <a:lnSpc>
                <a:spcPts val="2203"/>
              </a:lnSpc>
              <a:spcAft>
                <a:spcPts val="1200"/>
              </a:spcAft>
              <a:buFont typeface="Arial" panose="020B0604020202020204" pitchFamily="34" charset="0"/>
              <a:buChar char="•"/>
            </a:pPr>
            <a:r>
              <a:rPr lang="en-US" sz="3400" b="0" i="0" u="none" strike="noStrike">
                <a:solidFill>
                  <a:srgbClr val="231F20"/>
                </a:solidFill>
                <a:effectLst/>
                <a:latin typeface="Arial" panose="020B0604020202020204" pitchFamily="34" charset="0"/>
              </a:rPr>
              <a:t>States required to shorten deadline for systems where a shorter deadline is feasible.</a:t>
            </a:r>
            <a:r>
              <a:rPr lang="en-US" sz="3400" b="0" i="0">
                <a:effectLst/>
                <a:latin typeface="Arial" panose="020B0604020202020204" pitchFamily="34" charset="0"/>
              </a:rPr>
              <a:t>​</a:t>
            </a:r>
          </a:p>
          <a:p>
            <a:pPr algn="l" rtl="0" fontAlgn="base">
              <a:lnSpc>
                <a:spcPts val="2203"/>
              </a:lnSpc>
              <a:spcAft>
                <a:spcPts val="1200"/>
              </a:spcAft>
              <a:buFont typeface="Arial" panose="020B0604020202020204" pitchFamily="34" charset="0"/>
              <a:buChar char="•"/>
            </a:pPr>
            <a:r>
              <a:rPr lang="en-US" sz="3400" b="0" i="0" u="none" strike="noStrike">
                <a:solidFill>
                  <a:srgbClr val="231F20"/>
                </a:solidFill>
                <a:effectLst/>
                <a:latin typeface="Arial" panose="020B0604020202020204" pitchFamily="34" charset="0"/>
              </a:rPr>
              <a:t>Where property owner consent is required to access the service line, systems must make a “reasonable effort” (at least 4 attempts) to engage property owners.</a:t>
            </a:r>
            <a:r>
              <a:rPr lang="en-US" sz="3400" b="0" i="0">
                <a:effectLst/>
                <a:latin typeface="Arial" panose="020B0604020202020204" pitchFamily="34" charset="0"/>
              </a:rPr>
              <a:t>​</a:t>
            </a:r>
          </a:p>
          <a:p>
            <a:pPr algn="l" rtl="0" fontAlgn="base">
              <a:lnSpc>
                <a:spcPts val="2203"/>
              </a:lnSpc>
              <a:spcAft>
                <a:spcPts val="1200"/>
              </a:spcAft>
              <a:buFont typeface="Arial" panose="020B0604020202020204" pitchFamily="34" charset="0"/>
              <a:buChar char="•"/>
            </a:pPr>
            <a:r>
              <a:rPr lang="en-US" sz="3400" b="0" i="0" u="none" strike="noStrike">
                <a:solidFill>
                  <a:srgbClr val="231F20"/>
                </a:solidFill>
                <a:effectLst/>
                <a:latin typeface="Arial" panose="020B0604020202020204" pitchFamily="34" charset="0"/>
              </a:rPr>
              <a:t>Partial replacements are prohibited except for:</a:t>
            </a:r>
          </a:p>
          <a:p>
            <a:pPr lvl="1" fontAlgn="base">
              <a:lnSpc>
                <a:spcPts val="2203"/>
              </a:lnSpc>
              <a:spcAft>
                <a:spcPts val="1200"/>
              </a:spcAft>
            </a:pPr>
            <a:r>
              <a:rPr lang="en-US" sz="2900" b="0" i="0" u="none" strike="noStrike">
                <a:solidFill>
                  <a:srgbClr val="231F20"/>
                </a:solidFill>
                <a:effectLst/>
                <a:latin typeface="Arial" panose="020B0604020202020204" pitchFamily="34" charset="0"/>
              </a:rPr>
              <a:t>emergency repairs</a:t>
            </a:r>
          </a:p>
          <a:p>
            <a:pPr lvl="1" fontAlgn="base">
              <a:lnSpc>
                <a:spcPts val="2203"/>
              </a:lnSpc>
              <a:spcAft>
                <a:spcPts val="1200"/>
              </a:spcAft>
            </a:pPr>
            <a:r>
              <a:rPr lang="en-US" sz="2900" b="0" i="0" u="none" strike="noStrike">
                <a:solidFill>
                  <a:srgbClr val="231F20"/>
                </a:solidFill>
                <a:effectLst/>
                <a:latin typeface="Arial" panose="020B0604020202020204" pitchFamily="34" charset="0"/>
              </a:rPr>
              <a:t>infrastructure projects that impact service lines where the system does not have control </a:t>
            </a:r>
          </a:p>
          <a:p>
            <a:pPr algn="l" rtl="0" fontAlgn="base">
              <a:lnSpc>
                <a:spcPts val="2203"/>
              </a:lnSpc>
              <a:spcAft>
                <a:spcPts val="1200"/>
              </a:spcAft>
              <a:buFont typeface="Arial" panose="020B0604020202020204" pitchFamily="34" charset="0"/>
              <a:buChar char="•"/>
            </a:pPr>
            <a:r>
              <a:rPr lang="en-US" sz="3300" b="0" i="0" u="none" strike="noStrike">
                <a:solidFill>
                  <a:srgbClr val="231F20"/>
                </a:solidFill>
                <a:effectLst/>
                <a:latin typeface="Arial" panose="020B0604020202020204" pitchFamily="34" charset="0"/>
              </a:rPr>
              <a:t>Systems conducting partial service line replacement, must make a “reasonable effort” to engage property owners about full service line replacements and offer to replace the remaining portion of the service line not under their control within 45 days if replaced in coordination with an emergency repair.</a:t>
            </a:r>
            <a:endParaRPr lang="en-US" sz="3300" b="0" i="0">
              <a:effectLst/>
              <a:latin typeface="Arial" panose="020B0604020202020204" pitchFamily="34" charset="0"/>
            </a:endParaRPr>
          </a:p>
        </p:txBody>
      </p:sp>
      <p:sp>
        <p:nvSpPr>
          <p:cNvPr id="2" name="Slide Number Placeholder 1">
            <a:extLst>
              <a:ext uri="{FF2B5EF4-FFF2-40B4-BE49-F238E27FC236}">
                <a16:creationId xmlns:a16="http://schemas.microsoft.com/office/drawing/2014/main" id="{B1736E34-727E-0A8D-DDA8-09F20A26AD17}"/>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7" name="Title 1">
            <a:extLst>
              <a:ext uri="{FF2B5EF4-FFF2-40B4-BE49-F238E27FC236}">
                <a16:creationId xmlns:a16="http://schemas.microsoft.com/office/drawing/2014/main" id="{A506B83A-B8B5-2726-125C-7102260D1EA7}"/>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spTree>
    <p:extLst>
      <p:ext uri="{BB962C8B-B14F-4D97-AF65-F5344CB8AC3E}">
        <p14:creationId xmlns:p14="http://schemas.microsoft.com/office/powerpoint/2010/main" val="2661227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DEA2A-4340-56FA-4658-1888B1D23D3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DCD09AB-088A-53A4-CBE0-95C3A663AB36}"/>
              </a:ext>
            </a:extLst>
          </p:cNvPr>
          <p:cNvSpPr>
            <a:spLocks noGrp="1"/>
          </p:cNvSpPr>
          <p:nvPr>
            <p:ph type="title"/>
          </p:nvPr>
        </p:nvSpPr>
        <p:spPr/>
        <p:txBody>
          <a:bodyPr>
            <a:normAutofit/>
          </a:bodyPr>
          <a:lstStyle/>
          <a:p>
            <a:r>
              <a:rPr lang="en-US" sz="4800"/>
              <a:t>Lead Service Line Replacement Plans </a:t>
            </a:r>
          </a:p>
        </p:txBody>
      </p:sp>
      <p:sp>
        <p:nvSpPr>
          <p:cNvPr id="6" name="Content Placeholder 5">
            <a:extLst>
              <a:ext uri="{FF2B5EF4-FFF2-40B4-BE49-F238E27FC236}">
                <a16:creationId xmlns:a16="http://schemas.microsoft.com/office/drawing/2014/main" id="{82B1CC98-ADAF-39DF-922D-380DF5D7F68D}"/>
              </a:ext>
            </a:extLst>
          </p:cNvPr>
          <p:cNvSpPr>
            <a:spLocks noGrp="1"/>
          </p:cNvSpPr>
          <p:nvPr>
            <p:ph idx="1"/>
          </p:nvPr>
        </p:nvSpPr>
        <p:spPr>
          <a:xfrm>
            <a:off x="838200" y="1228728"/>
            <a:ext cx="10515600" cy="4665176"/>
          </a:xfrm>
        </p:spPr>
        <p:txBody>
          <a:bodyPr>
            <a:normAutofit fontScale="85000" lnSpcReduction="10000"/>
          </a:bodyPr>
          <a:lstStyle/>
          <a:p>
            <a:pPr marL="0" indent="0" algn="l" rtl="0" fontAlgn="base">
              <a:lnSpc>
                <a:spcPts val="2203"/>
              </a:lnSpc>
              <a:buNone/>
            </a:pPr>
            <a:r>
              <a:rPr lang="en-US" sz="2400" b="1" i="0" u="sng" strike="noStrike" dirty="0">
                <a:solidFill>
                  <a:srgbClr val="231F20"/>
                </a:solidFill>
                <a:effectLst/>
                <a:latin typeface="Arial" panose="020B0604020202020204" pitchFamily="34" charset="0"/>
              </a:rPr>
              <a:t>Service Line Replacement Related Outreach</a:t>
            </a:r>
          </a:p>
          <a:p>
            <a:pPr algn="l" rtl="0" fontAlgn="base">
              <a:lnSpc>
                <a:spcPts val="2203"/>
              </a:lnSpc>
              <a:spcAft>
                <a:spcPts val="1200"/>
              </a:spcAft>
              <a:buFont typeface="Arial" panose="020B0604020202020204" pitchFamily="34" charset="0"/>
              <a:buChar char="•"/>
            </a:pPr>
            <a:r>
              <a:rPr lang="en-US" sz="2100" b="0" i="0" u="none" strike="noStrike" dirty="0">
                <a:solidFill>
                  <a:srgbClr val="231F20"/>
                </a:solidFill>
                <a:effectLst/>
                <a:latin typeface="Arial" panose="020B0604020202020204" pitchFamily="34" charset="0"/>
              </a:rPr>
              <a:t>Provide annual notification to customers and all persons served by the water system at the service connection with a lead, GRR, or unknown material service line.</a:t>
            </a:r>
          </a:p>
          <a:p>
            <a:pPr algn="l" rtl="0" fontAlgn="base">
              <a:lnSpc>
                <a:spcPts val="2203"/>
              </a:lnSpc>
              <a:spcAft>
                <a:spcPts val="1200"/>
              </a:spcAft>
              <a:buFont typeface="Arial" panose="020B0604020202020204" pitchFamily="34" charset="0"/>
              <a:buChar char="•"/>
            </a:pPr>
            <a:r>
              <a:rPr lang="en-US" sz="2100" b="0" i="0" u="none" strike="noStrike" dirty="0">
                <a:solidFill>
                  <a:srgbClr val="231F20"/>
                </a:solidFill>
                <a:effectLst/>
                <a:latin typeface="Arial" panose="020B0604020202020204" pitchFamily="34" charset="0"/>
              </a:rPr>
              <a:t>Provide notice and educational materials during water-related work that could disturb lead, GRR, or unknown service lines, including disturbances due to inventorying efforts, to consumers within 24 hours or before the service line is returned to service, and to customers within 30 days.</a:t>
            </a:r>
          </a:p>
          <a:p>
            <a:pPr algn="l" rtl="0" fontAlgn="base">
              <a:lnSpc>
                <a:spcPts val="2203"/>
              </a:lnSpc>
              <a:spcAft>
                <a:spcPts val="1200"/>
              </a:spcAft>
              <a:buFont typeface="Arial" panose="020B0604020202020204" pitchFamily="34" charset="0"/>
              <a:buChar char="•"/>
            </a:pPr>
            <a:r>
              <a:rPr lang="en-US" sz="2100" b="0" i="0" u="none" strike="noStrike" dirty="0">
                <a:solidFill>
                  <a:srgbClr val="231F20"/>
                </a:solidFill>
                <a:effectLst/>
                <a:latin typeface="Arial" panose="020B0604020202020204" pitchFamily="34" charset="0"/>
              </a:rPr>
              <a:t>Provide filters to consumers for disturbances to a lead, GRR, or unknown material service lines caused by replacement of an inline water meter, water meter setter, connector, or water main.</a:t>
            </a:r>
            <a:r>
              <a:rPr lang="en-US" sz="2100" b="0" i="0" dirty="0">
                <a:effectLst/>
                <a:latin typeface="Arial" panose="020B0604020202020204" pitchFamily="34" charset="0"/>
              </a:rPr>
              <a:t>​</a:t>
            </a:r>
          </a:p>
          <a:p>
            <a:pPr algn="l" rtl="0" fontAlgn="base">
              <a:lnSpc>
                <a:spcPts val="2203"/>
              </a:lnSpc>
              <a:spcAft>
                <a:spcPts val="1200"/>
              </a:spcAft>
              <a:buFont typeface="Arial" panose="020B0604020202020204" pitchFamily="34" charset="0"/>
              <a:buChar char="•"/>
            </a:pPr>
            <a:r>
              <a:rPr lang="en-US" sz="2100" b="0" i="0" u="none" strike="noStrike" dirty="0">
                <a:solidFill>
                  <a:srgbClr val="231F20"/>
                </a:solidFill>
                <a:effectLst/>
                <a:latin typeface="Arial" panose="020B0604020202020204" pitchFamily="34" charset="0"/>
              </a:rPr>
              <a:t>If CWS does not meet the mandatory replacement rate they must conduct additional public outreach activities to encourage customers with lead, GRR, and unknown service lines to participate in the service line replacement program.</a:t>
            </a:r>
            <a:endParaRPr lang="en-US" sz="2100" b="0" i="0" dirty="0">
              <a:effectLst/>
              <a:latin typeface="Arial" panose="020B0604020202020204" pitchFamily="34" charset="0"/>
            </a:endParaRPr>
          </a:p>
        </p:txBody>
      </p:sp>
      <p:sp>
        <p:nvSpPr>
          <p:cNvPr id="2" name="Slide Number Placeholder 1">
            <a:extLst>
              <a:ext uri="{FF2B5EF4-FFF2-40B4-BE49-F238E27FC236}">
                <a16:creationId xmlns:a16="http://schemas.microsoft.com/office/drawing/2014/main" id="{EB9D2416-44F1-2784-B547-4CDA3EDFE04D}"/>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7" name="Title 1">
            <a:extLst>
              <a:ext uri="{FF2B5EF4-FFF2-40B4-BE49-F238E27FC236}">
                <a16:creationId xmlns:a16="http://schemas.microsoft.com/office/drawing/2014/main" id="{3CADBF97-1608-46E7-4FFB-91F6807D7944}"/>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spTree>
    <p:extLst>
      <p:ext uri="{BB962C8B-B14F-4D97-AF65-F5344CB8AC3E}">
        <p14:creationId xmlns:p14="http://schemas.microsoft.com/office/powerpoint/2010/main" val="10369278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D4065-3E26-9AFA-B07D-CD91DA90A0D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3BD89B2-C657-B24C-2DF0-3C9C09CCD229}"/>
              </a:ext>
            </a:extLst>
          </p:cNvPr>
          <p:cNvSpPr>
            <a:spLocks noGrp="1"/>
          </p:cNvSpPr>
          <p:nvPr>
            <p:ph type="title"/>
          </p:nvPr>
        </p:nvSpPr>
        <p:spPr/>
        <p:txBody>
          <a:bodyPr>
            <a:normAutofit/>
          </a:bodyPr>
          <a:lstStyle/>
          <a:p>
            <a:r>
              <a:rPr lang="en-US" sz="4800"/>
              <a:t>School and Child Care Facility Sampling</a:t>
            </a:r>
          </a:p>
        </p:txBody>
      </p:sp>
      <p:sp>
        <p:nvSpPr>
          <p:cNvPr id="6" name="Content Placeholder 5">
            <a:extLst>
              <a:ext uri="{FF2B5EF4-FFF2-40B4-BE49-F238E27FC236}">
                <a16:creationId xmlns:a16="http://schemas.microsoft.com/office/drawing/2014/main" id="{B129EC4C-72E7-1D5D-F2B7-77BC24A9B416}"/>
              </a:ext>
            </a:extLst>
          </p:cNvPr>
          <p:cNvSpPr>
            <a:spLocks noGrp="1"/>
          </p:cNvSpPr>
          <p:nvPr>
            <p:ph idx="1"/>
          </p:nvPr>
        </p:nvSpPr>
        <p:spPr>
          <a:xfrm>
            <a:off x="838200" y="1338059"/>
            <a:ext cx="10515600" cy="3959498"/>
          </a:xfrm>
        </p:spPr>
        <p:txBody>
          <a:bodyPr>
            <a:normAutofit/>
          </a:bodyPr>
          <a:lstStyle/>
          <a:p>
            <a:pPr>
              <a:spcAft>
                <a:spcPts val="600"/>
              </a:spcAft>
            </a:pPr>
            <a:r>
              <a:rPr lang="en-US" sz="2400">
                <a:solidFill>
                  <a:schemeClr val="tx1"/>
                </a:solidFill>
              </a:rPr>
              <a:t>All CWSs must make a list of the schools and licensed child care facilities they serve and submit to the State by November 1, 2027.</a:t>
            </a:r>
          </a:p>
          <a:p>
            <a:pPr lvl="1">
              <a:spcAft>
                <a:spcPts val="1800"/>
              </a:spcAft>
            </a:pPr>
            <a:r>
              <a:rPr lang="en-US" sz="2000">
                <a:solidFill>
                  <a:schemeClr val="tx1"/>
                </a:solidFill>
              </a:rPr>
              <a:t>Excludes schools and licensed child care facilities constructed or that had full plumbing replacement on or after January 1, 2014 and are not served by a lead, GRR, or unknown material service line</a:t>
            </a:r>
            <a:endParaRPr lang="en-US" sz="2400">
              <a:solidFill>
                <a:schemeClr val="tx1"/>
              </a:solidFill>
            </a:endParaRPr>
          </a:p>
          <a:p>
            <a:pPr>
              <a:spcAft>
                <a:spcPts val="600"/>
              </a:spcAft>
            </a:pPr>
            <a:r>
              <a:rPr lang="en-US" sz="2400">
                <a:solidFill>
                  <a:schemeClr val="tx1"/>
                </a:solidFill>
              </a:rPr>
              <a:t>All CWSs must conduct annual public education in the schools and child care facilities on the list.</a:t>
            </a:r>
          </a:p>
        </p:txBody>
      </p:sp>
      <p:sp>
        <p:nvSpPr>
          <p:cNvPr id="2" name="Slide Number Placeholder 1">
            <a:extLst>
              <a:ext uri="{FF2B5EF4-FFF2-40B4-BE49-F238E27FC236}">
                <a16:creationId xmlns:a16="http://schemas.microsoft.com/office/drawing/2014/main" id="{01458297-37D8-601D-3F9E-EF226499C7A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7" name="Title 1">
            <a:extLst>
              <a:ext uri="{FF2B5EF4-FFF2-40B4-BE49-F238E27FC236}">
                <a16:creationId xmlns:a16="http://schemas.microsoft.com/office/drawing/2014/main" id="{0E8D78D1-1A02-85FF-225A-C7FD1079EEE3}"/>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pic>
        <p:nvPicPr>
          <p:cNvPr id="3" name="Picture 2">
            <a:extLst>
              <a:ext uri="{FF2B5EF4-FFF2-40B4-BE49-F238E27FC236}">
                <a16:creationId xmlns:a16="http://schemas.microsoft.com/office/drawing/2014/main" id="{17748E70-DC6A-F87F-AC29-DAE2220A7CC0}"/>
              </a:ext>
            </a:extLst>
          </p:cNvPr>
          <p:cNvPicPr>
            <a:picLocks noChangeAspect="1"/>
          </p:cNvPicPr>
          <p:nvPr/>
        </p:nvPicPr>
        <p:blipFill>
          <a:blip r:embed="rId3"/>
          <a:stretch>
            <a:fillRect/>
          </a:stretch>
        </p:blipFill>
        <p:spPr>
          <a:xfrm>
            <a:off x="4336774" y="4288448"/>
            <a:ext cx="3518452" cy="1898724"/>
          </a:xfrm>
          <a:prstGeom prst="rect">
            <a:avLst/>
          </a:prstGeom>
        </p:spPr>
      </p:pic>
    </p:spTree>
    <p:extLst>
      <p:ext uri="{BB962C8B-B14F-4D97-AF65-F5344CB8AC3E}">
        <p14:creationId xmlns:p14="http://schemas.microsoft.com/office/powerpoint/2010/main" val="7294622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5E110-C5A2-64B4-5385-A7BF9275846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6DD756E-5D1D-3547-E1A9-85D84CF269E5}"/>
              </a:ext>
            </a:extLst>
          </p:cNvPr>
          <p:cNvSpPr>
            <a:spLocks noGrp="1"/>
          </p:cNvSpPr>
          <p:nvPr>
            <p:ph type="title"/>
          </p:nvPr>
        </p:nvSpPr>
        <p:spPr/>
        <p:txBody>
          <a:bodyPr>
            <a:normAutofit/>
          </a:bodyPr>
          <a:lstStyle/>
          <a:p>
            <a:r>
              <a:rPr lang="en-US" sz="4800"/>
              <a:t>School and Child Care Facility Sampling</a:t>
            </a:r>
          </a:p>
        </p:txBody>
      </p:sp>
      <p:sp>
        <p:nvSpPr>
          <p:cNvPr id="6" name="Content Placeholder 5">
            <a:extLst>
              <a:ext uri="{FF2B5EF4-FFF2-40B4-BE49-F238E27FC236}">
                <a16:creationId xmlns:a16="http://schemas.microsoft.com/office/drawing/2014/main" id="{9479BD0C-80E9-0D2A-4DF5-C8CF4AB49F50}"/>
              </a:ext>
            </a:extLst>
          </p:cNvPr>
          <p:cNvSpPr>
            <a:spLocks noGrp="1"/>
          </p:cNvSpPr>
          <p:nvPr>
            <p:ph idx="1"/>
          </p:nvPr>
        </p:nvSpPr>
        <p:spPr>
          <a:xfrm>
            <a:off x="838200" y="1338059"/>
            <a:ext cx="10515600" cy="3959498"/>
          </a:xfrm>
        </p:spPr>
        <p:txBody>
          <a:bodyPr>
            <a:normAutofit/>
          </a:bodyPr>
          <a:lstStyle/>
          <a:p>
            <a:pPr>
              <a:spcAft>
                <a:spcPts val="1200"/>
              </a:spcAft>
            </a:pPr>
            <a:r>
              <a:rPr lang="en-US" sz="2400">
                <a:solidFill>
                  <a:schemeClr val="tx1"/>
                </a:solidFill>
              </a:rPr>
              <a:t>All CWSs must sample in all the elementary schools and licensed child care facilities they serve within the first five-year testing cycle and sample secondary schools on request. Thereafter, CWSs must sample the schools and child care facilities they serve on request.</a:t>
            </a:r>
          </a:p>
          <a:p>
            <a:pPr>
              <a:spcAft>
                <a:spcPts val="1200"/>
              </a:spcAft>
            </a:pPr>
            <a:r>
              <a:rPr lang="en-US" sz="2400">
                <a:solidFill>
                  <a:schemeClr val="tx1"/>
                </a:solidFill>
              </a:rPr>
              <a:t>Includes sampling waivers for alterative State and local sampling programs that meet specific conditions.</a:t>
            </a:r>
          </a:p>
          <a:p>
            <a:pPr>
              <a:spcAft>
                <a:spcPts val="600"/>
              </a:spcAft>
            </a:pPr>
            <a:r>
              <a:rPr lang="en-US" sz="2400">
                <a:solidFill>
                  <a:schemeClr val="tx1"/>
                </a:solidFill>
              </a:rPr>
              <a:t>Includes waivers for CWSs to sample in schools and licensed child care facilities they serve during the first five-year testing cycle if the facility has been sampled between January 1, 2021, and November 1, 2027.</a:t>
            </a:r>
          </a:p>
        </p:txBody>
      </p:sp>
      <p:sp>
        <p:nvSpPr>
          <p:cNvPr id="2" name="Slide Number Placeholder 1">
            <a:extLst>
              <a:ext uri="{FF2B5EF4-FFF2-40B4-BE49-F238E27FC236}">
                <a16:creationId xmlns:a16="http://schemas.microsoft.com/office/drawing/2014/main" id="{8C35BEE8-CD94-EE09-E560-677337BCA004}"/>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7" name="Title 1">
            <a:extLst>
              <a:ext uri="{FF2B5EF4-FFF2-40B4-BE49-F238E27FC236}">
                <a16:creationId xmlns:a16="http://schemas.microsoft.com/office/drawing/2014/main" id="{D948CBF0-DB8E-9678-5101-3242FE9B3241}"/>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spTree>
    <p:extLst>
      <p:ext uri="{BB962C8B-B14F-4D97-AF65-F5344CB8AC3E}">
        <p14:creationId xmlns:p14="http://schemas.microsoft.com/office/powerpoint/2010/main" val="2118968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B3F62-71FB-CDEE-69EF-4D8C5BFF2144}"/>
              </a:ext>
            </a:extLst>
          </p:cNvPr>
          <p:cNvSpPr>
            <a:spLocks noGrp="1"/>
          </p:cNvSpPr>
          <p:nvPr>
            <p:ph type="title"/>
          </p:nvPr>
        </p:nvSpPr>
        <p:spPr/>
        <p:txBody>
          <a:bodyPr>
            <a:normAutofit/>
          </a:bodyPr>
          <a:lstStyle/>
          <a:p>
            <a:r>
              <a:rPr lang="en-US" sz="4800"/>
              <a:t>Key Take Aways Due November 1, 2027</a:t>
            </a:r>
          </a:p>
        </p:txBody>
      </p:sp>
      <p:graphicFrame>
        <p:nvGraphicFramePr>
          <p:cNvPr id="10" name="Content Placeholder 9">
            <a:extLst>
              <a:ext uri="{FF2B5EF4-FFF2-40B4-BE49-F238E27FC236}">
                <a16:creationId xmlns:a16="http://schemas.microsoft.com/office/drawing/2014/main" id="{207D5BA4-F760-84EC-2A35-8679EA3C0196}"/>
              </a:ext>
            </a:extLst>
          </p:cNvPr>
          <p:cNvGraphicFramePr>
            <a:graphicFrameLocks noGrp="1"/>
          </p:cNvGraphicFramePr>
          <p:nvPr>
            <p:ph idx="1"/>
            <p:extLst>
              <p:ext uri="{D42A27DB-BD31-4B8C-83A1-F6EECF244321}">
                <p14:modId xmlns:p14="http://schemas.microsoft.com/office/powerpoint/2010/main" val="2888235772"/>
              </p:ext>
            </p:extLst>
          </p:nvPr>
        </p:nvGraphicFramePr>
        <p:xfrm>
          <a:off x="838200" y="1228725"/>
          <a:ext cx="10515600" cy="5019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68E10996-2BDD-94EE-425A-29CEC6886510}"/>
              </a:ext>
            </a:extLst>
          </p:cNvPr>
          <p:cNvSpPr>
            <a:spLocks noGrp="1"/>
          </p:cNvSpPr>
          <p:nvPr>
            <p:ph type="sldNum" sz="quarter" idx="12"/>
          </p:nvPr>
        </p:nvSpPr>
        <p:spPr/>
        <p:txBody>
          <a:bodyPr/>
          <a:lstStyle/>
          <a:p>
            <a:fld id="{11F27F3A-B3E9-41ED-AF8F-A365F10BB65F}" type="slidenum">
              <a:rPr lang="en-US" smtClean="0"/>
              <a:pPr/>
              <a:t>47</a:t>
            </a:fld>
            <a:endParaRPr lang="en-US"/>
          </a:p>
        </p:txBody>
      </p:sp>
    </p:spTree>
    <p:extLst>
      <p:ext uri="{BB962C8B-B14F-4D97-AF65-F5344CB8AC3E}">
        <p14:creationId xmlns:p14="http://schemas.microsoft.com/office/powerpoint/2010/main" val="4525565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a:t>Lead and Copper Team Contact Information</a:t>
            </a:r>
          </a:p>
        </p:txBody>
      </p:sp>
      <p:sp>
        <p:nvSpPr>
          <p:cNvPr id="2" name="Slide Number Placeholder 1"/>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3" name="TextBox 2">
            <a:extLst>
              <a:ext uri="{FF2B5EF4-FFF2-40B4-BE49-F238E27FC236}">
                <a16:creationId xmlns:a16="http://schemas.microsoft.com/office/drawing/2014/main" id="{86CA7C89-AAC0-6489-FD4B-4D4496296D1A}"/>
              </a:ext>
            </a:extLst>
          </p:cNvPr>
          <p:cNvSpPr txBox="1"/>
          <p:nvPr/>
        </p:nvSpPr>
        <p:spPr>
          <a:xfrm>
            <a:off x="875075" y="1571376"/>
            <a:ext cx="10182129" cy="53860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a:ea typeface="+mn-ea"/>
                <a:cs typeface="Arial"/>
              </a:rPr>
              <a:t>Lead and Copper Team Email: </a:t>
            </a:r>
            <a:r>
              <a:rPr kumimoji="0" lang="en-US" sz="2000" b="1" i="0" u="none" strike="noStrike" kern="1200" cap="none" spc="0" normalizeH="0" baseline="0" noProof="0">
                <a:ln>
                  <a:noFill/>
                </a:ln>
                <a:solidFill>
                  <a:prstClr val="black"/>
                </a:solidFill>
                <a:effectLst/>
                <a:uLnTx/>
                <a:uFillTx/>
                <a:latin typeface="Arial"/>
                <a:ea typeface="+mn-ea"/>
                <a:cs typeface="Arial"/>
                <a:hlinkClick r:id="rId3"/>
              </a:rPr>
              <a:t>pwss.lcr@deq.nc.gov</a:t>
            </a:r>
            <a:endParaRPr kumimoji="0" lang="en-US" sz="1800" b="1"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a:ln>
                  <a:noFill/>
                </a:ln>
                <a:solidFill>
                  <a:prstClr val="black"/>
                </a:solidFill>
                <a:effectLst/>
                <a:uLnTx/>
                <a:uFillTx/>
                <a:latin typeface="Arial"/>
                <a:ea typeface="+mn-ea"/>
                <a:cs typeface="Arial"/>
              </a:rPr>
              <a:t>Lead and Copper Team Members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a:ea typeface="+mn-ea"/>
                <a:cs typeface="Arial"/>
              </a:rPr>
              <a:t>Bethany Goodwin (</a:t>
            </a:r>
            <a:r>
              <a:rPr kumimoji="0" lang="en-US" sz="1800" b="0" i="0" u="none" strike="noStrike" kern="1200" cap="none" spc="0" normalizeH="0" baseline="0" noProof="0">
                <a:ln>
                  <a:noFill/>
                </a:ln>
                <a:solidFill>
                  <a:prstClr val="black"/>
                </a:solidFill>
                <a:effectLst/>
                <a:uLnTx/>
                <a:uFillTx/>
                <a:latin typeface="Arial"/>
                <a:ea typeface="+mn-ea"/>
                <a:cs typeface="Arial"/>
                <a:hlinkClick r:id="rId4"/>
              </a:rPr>
              <a:t>bethany.goodwin@deq.nc.gov</a:t>
            </a:r>
            <a:r>
              <a:rPr kumimoji="0" lang="en-US" sz="1800" b="0" i="0" u="none" strike="noStrike" kern="1200" cap="none" spc="0" normalizeH="0" baseline="0" noProof="0">
                <a:ln>
                  <a:noFill/>
                </a:ln>
                <a:solidFill>
                  <a:prstClr val="black"/>
                </a:solidFill>
                <a:effectLst/>
                <a:uLnTx/>
                <a:uFillTx/>
                <a:latin typeface="Arial"/>
                <a:ea typeface="+mn-ea"/>
                <a:cs typeface="Arial"/>
              </a:rPr>
              <a:t>)</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a:ea typeface="+mn-ea"/>
                <a:cs typeface="Arial"/>
              </a:rPr>
              <a:t>(919)707-9079</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a:ea typeface="+mn-ea"/>
                <a:cs typeface="Arial"/>
              </a:rPr>
              <a:t>Environmental Program Consultant</a:t>
            </a:r>
          </a:p>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Arial"/>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a:ea typeface="+mn-ea"/>
                <a:cs typeface="Arial"/>
              </a:rPr>
              <a:t>Stephanie Galindo(</a:t>
            </a:r>
            <a:r>
              <a:rPr kumimoji="0" lang="en-US" sz="1800" b="0" i="0" u="none" strike="noStrike" kern="1200" cap="none" spc="0" normalizeH="0" baseline="0" noProof="0">
                <a:ln>
                  <a:noFill/>
                </a:ln>
                <a:solidFill>
                  <a:prstClr val="black"/>
                </a:solidFill>
                <a:effectLst/>
                <a:uLnTx/>
                <a:uFillTx/>
                <a:latin typeface="Arial"/>
                <a:ea typeface="+mn-ea"/>
                <a:cs typeface="Arial"/>
                <a:hlinkClick r:id="rId5"/>
              </a:rPr>
              <a:t>stephanie.galindo@deq.nc.gov</a:t>
            </a:r>
            <a:r>
              <a:rPr kumimoji="0" lang="en-US" sz="1800" b="0" i="0" u="none" strike="noStrike" kern="1200" cap="none" spc="0" normalizeH="0" baseline="0" noProof="0">
                <a:ln>
                  <a:noFill/>
                </a:ln>
                <a:solidFill>
                  <a:prstClr val="black"/>
                </a:solidFill>
                <a:effectLst/>
                <a:uLnTx/>
                <a:uFillTx/>
                <a:latin typeface="Arial"/>
                <a:ea typeface="+mn-ea"/>
                <a:cs typeface="Arial"/>
              </a:rPr>
              <a:t>)</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a:ea typeface="+mn-ea"/>
                <a:cs typeface="Arial"/>
              </a:rPr>
              <a:t>(919) 707-9068</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a:ea typeface="+mn-ea"/>
                <a:cs typeface="Arial"/>
              </a:rPr>
              <a:t>Environmental Program Consultant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Arial"/>
              <a:ea typeface="+mn-ea"/>
              <a:cs typeface="Arial"/>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a:ea typeface="+mn-ea"/>
                <a:cs typeface="Arial"/>
              </a:rPr>
              <a:t>Noah Barnett (</a:t>
            </a:r>
            <a:r>
              <a:rPr kumimoji="0" lang="en-US" sz="1800" b="0" i="0" u="none" strike="noStrike" kern="1200" cap="none" spc="0" normalizeH="0" baseline="0" noProof="0">
                <a:ln>
                  <a:noFill/>
                </a:ln>
                <a:solidFill>
                  <a:prstClr val="black"/>
                </a:solidFill>
                <a:effectLst/>
                <a:uLnTx/>
                <a:uFillTx/>
                <a:latin typeface="Arial"/>
                <a:ea typeface="+mn-ea"/>
                <a:cs typeface="Arial"/>
                <a:hlinkClick r:id="rId6"/>
              </a:rPr>
              <a:t>noah.barnett@deq.nc.gov</a:t>
            </a:r>
            <a:r>
              <a:rPr kumimoji="0" lang="en-US" sz="1800" b="0" i="0" u="none" strike="noStrike" kern="1200" cap="none" spc="0" normalizeH="0" baseline="0" noProof="0">
                <a:ln>
                  <a:noFill/>
                </a:ln>
                <a:solidFill>
                  <a:prstClr val="black"/>
                </a:solidFill>
                <a:effectLst/>
                <a:uLnTx/>
                <a:uFillTx/>
                <a:latin typeface="Arial"/>
                <a:ea typeface="+mn-ea"/>
                <a:cs typeface="Arial"/>
              </a:rPr>
              <a:t>)</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a:ea typeface="+mn-ea"/>
                <a:cs typeface="Arial"/>
              </a:rPr>
              <a:t>(919) 707-9118</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a:ea typeface="+mn-ea"/>
                <a:cs typeface="Arial"/>
              </a:rPr>
              <a:t>Mooresville, Wilmington, and Winston-Salem Regions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Arial"/>
              <a:ea typeface="+mn-ea"/>
              <a:cs typeface="Arial"/>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a:ea typeface="+mn-ea"/>
                <a:cs typeface="Arial"/>
              </a:rPr>
              <a:t>Jim Coor (</a:t>
            </a:r>
            <a:r>
              <a:rPr kumimoji="0" lang="en-US" sz="1800" b="0" i="0" u="none" strike="noStrike" kern="1200" cap="none" spc="0" normalizeH="0" baseline="0" noProof="0">
                <a:ln>
                  <a:noFill/>
                </a:ln>
                <a:solidFill>
                  <a:prstClr val="black"/>
                </a:solidFill>
                <a:effectLst/>
                <a:uLnTx/>
                <a:uFillTx/>
                <a:latin typeface="Arial"/>
                <a:ea typeface="+mn-ea"/>
                <a:cs typeface="Arial"/>
                <a:hlinkClick r:id="rId7"/>
              </a:rPr>
              <a:t>jimmy.coor@deq.nc.gov</a:t>
            </a:r>
            <a:r>
              <a:rPr kumimoji="0" lang="en-US" sz="1800" b="0" i="0" u="none" strike="noStrike" kern="1200" cap="none" spc="0" normalizeH="0" baseline="0" noProof="0">
                <a:ln>
                  <a:noFill/>
                </a:ln>
                <a:solidFill>
                  <a:prstClr val="black"/>
                </a:solidFill>
                <a:effectLst/>
                <a:uLnTx/>
                <a:uFillTx/>
                <a:latin typeface="Arial"/>
                <a:ea typeface="+mn-ea"/>
                <a:cs typeface="Arial"/>
              </a:rPr>
              <a:t>)</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a:ea typeface="+mn-ea"/>
                <a:cs typeface="Arial"/>
              </a:rPr>
              <a:t>(919) 707-9072</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a:ea typeface="+mn-ea"/>
                <a:cs typeface="Arial"/>
              </a:rPr>
              <a:t>Asheville, Fayetteville, Raleigh, and Washington Regions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a:ea typeface="+mn-ea"/>
                <a:cs typeface="Arial"/>
              </a:rPr>
              <a:t> </a:t>
            </a:r>
          </a:p>
        </p:txBody>
      </p:sp>
    </p:spTree>
    <p:extLst>
      <p:ext uri="{BB962C8B-B14F-4D97-AF65-F5344CB8AC3E}">
        <p14:creationId xmlns:p14="http://schemas.microsoft.com/office/powerpoint/2010/main" val="14642941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9AFD544-8B94-DD40-BF43-88483284F374}"/>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3" name="Title 2">
            <a:extLst>
              <a:ext uri="{FF2B5EF4-FFF2-40B4-BE49-F238E27FC236}">
                <a16:creationId xmlns:a16="http://schemas.microsoft.com/office/drawing/2014/main" id="{9ED7F31A-2EB2-6DA5-F4B5-7BDADFABF145}"/>
              </a:ext>
            </a:extLst>
          </p:cNvPr>
          <p:cNvSpPr>
            <a:spLocks noGrp="1"/>
          </p:cNvSpPr>
          <p:nvPr>
            <p:ph type="ctrTitle"/>
          </p:nvPr>
        </p:nvSpPr>
        <p:spPr/>
        <p:txBody>
          <a:bodyPr>
            <a:normAutofit fontScale="90000"/>
          </a:bodyPr>
          <a:lstStyle/>
          <a:p>
            <a:pPr algn="ctr"/>
            <a:r>
              <a:rPr lang="en-US" sz="6000"/>
              <a:t>Questions?</a:t>
            </a:r>
          </a:p>
        </p:txBody>
      </p:sp>
      <p:pic>
        <p:nvPicPr>
          <p:cNvPr id="6" name="Picture Placeholder 5" descr="3D black question marks with one yellow question mark">
            <a:extLst>
              <a:ext uri="{FF2B5EF4-FFF2-40B4-BE49-F238E27FC236}">
                <a16:creationId xmlns:a16="http://schemas.microsoft.com/office/drawing/2014/main" id="{08AC2C6E-B193-708E-598B-4E581941B9A8}"/>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7000" b="7000"/>
          <a:stretch>
            <a:fillRect/>
          </a:stretch>
        </p:blipFill>
        <p:spPr/>
      </p:pic>
      <p:sp>
        <p:nvSpPr>
          <p:cNvPr id="8" name="TextBox 7">
            <a:extLst>
              <a:ext uri="{FF2B5EF4-FFF2-40B4-BE49-F238E27FC236}">
                <a16:creationId xmlns:a16="http://schemas.microsoft.com/office/drawing/2014/main" id="{3FF06F6F-EFEF-E407-38EE-3A56904B8287}"/>
              </a:ext>
            </a:extLst>
          </p:cNvPr>
          <p:cNvSpPr txBox="1"/>
          <p:nvPr/>
        </p:nvSpPr>
        <p:spPr>
          <a:xfrm>
            <a:off x="104774" y="2888341"/>
            <a:ext cx="7305675"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FFFFFF"/>
                </a:solidFill>
                <a:effectLst/>
                <a:uLnTx/>
                <a:uFillTx/>
                <a:latin typeface="Arial"/>
                <a:ea typeface="+mn-ea"/>
                <a:cs typeface="+mn-cs"/>
              </a:rPr>
              <a:t>Email: </a:t>
            </a:r>
            <a:r>
              <a:rPr kumimoji="0" lang="en-US" sz="4000" b="1" i="0" u="none" strike="noStrike" kern="1200" cap="none" spc="0" normalizeH="0" baseline="0" noProof="0">
                <a:ln>
                  <a:noFill/>
                </a:ln>
                <a:solidFill>
                  <a:srgbClr val="FFFFFF"/>
                </a:solidFill>
                <a:effectLst/>
                <a:uLnTx/>
                <a:uFillTx/>
                <a:latin typeface="Arial"/>
                <a:ea typeface="+mn-ea"/>
                <a:cs typeface="Arial"/>
                <a:hlinkClick r:id="rId4">
                  <a:extLst>
                    <a:ext uri="{A12FA001-AC4F-418D-AE19-62706E023703}">
                      <ahyp:hlinkClr xmlns:ahyp="http://schemas.microsoft.com/office/drawing/2018/hyperlinkcolor" val="tx"/>
                    </a:ext>
                  </a:extLst>
                </a:hlinkClick>
              </a:rPr>
              <a:t>pwss.lcr@deq.nc.gov</a:t>
            </a:r>
            <a:endParaRPr kumimoji="0" lang="en-US" sz="4000" b="1" i="0" u="none" strike="noStrike" kern="1200" cap="none" spc="0" normalizeH="0" baseline="0" noProof="0">
              <a:ln>
                <a:noFill/>
              </a:ln>
              <a:solidFill>
                <a:srgbClr val="FFFFFF"/>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6813035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a:bodyPr>
          <a:lstStyle/>
          <a:p>
            <a:r>
              <a:rPr lang="en-US" sz="4000"/>
              <a:t>Thank you!</a:t>
            </a:r>
          </a:p>
        </p:txBody>
      </p:sp>
      <p:pic>
        <p:nvPicPr>
          <p:cNvPr id="2" name="Picture Placeholder 1"/>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t="26123" b="26123"/>
          <a:stretch>
            <a:fillRect/>
          </a:stretch>
        </p:blipFill>
        <p:spPr/>
      </p:pic>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5" name="Title 1"/>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spTree>
    <p:extLst>
      <p:ext uri="{BB962C8B-B14F-4D97-AF65-F5344CB8AC3E}">
        <p14:creationId xmlns:p14="http://schemas.microsoft.com/office/powerpoint/2010/main" val="5548873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Office Theme">
  <a:themeElements>
    <a:clrScheme name="NC Brand PPT 04.23.15">
      <a:dk1>
        <a:sysClr val="windowText" lastClr="000000"/>
      </a:dk1>
      <a:lt1>
        <a:srgbClr val="FFFFFF"/>
      </a:lt1>
      <a:dk2>
        <a:srgbClr val="1F497D"/>
      </a:dk2>
      <a:lt2>
        <a:srgbClr val="EEECE1"/>
      </a:lt2>
      <a:accent1>
        <a:srgbClr val="7F9E3F"/>
      </a:accent1>
      <a:accent2>
        <a:srgbClr val="52849C"/>
      </a:accent2>
      <a:accent3>
        <a:srgbClr val="1F497D"/>
      </a:accent3>
      <a:accent4>
        <a:srgbClr val="71C9C5"/>
      </a:accent4>
      <a:accent5>
        <a:srgbClr val="6D2E75"/>
      </a:accent5>
      <a:accent6>
        <a:srgbClr val="F6D888"/>
      </a:accent6>
      <a:hlink>
        <a:srgbClr val="52849C"/>
      </a:hlink>
      <a:folHlink>
        <a:srgbClr val="52849C"/>
      </a:folHlink>
    </a:clrScheme>
    <a:fontScheme name="TNR/Arial">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1651</TotalTime>
  <Words>11855</Words>
  <Application>Microsoft Office PowerPoint</Application>
  <PresentationFormat>Widescreen</PresentationFormat>
  <Paragraphs>676</Paragraphs>
  <Slides>50</Slides>
  <Notes>49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50</vt:i4>
      </vt:variant>
    </vt:vector>
  </HeadingPairs>
  <TitlesOfParts>
    <vt:vector size="58" baseType="lpstr">
      <vt:lpstr>Aptos</vt:lpstr>
      <vt:lpstr>Aptos Display</vt:lpstr>
      <vt:lpstr>Arial</vt:lpstr>
      <vt:lpstr>Calibri</vt:lpstr>
      <vt:lpstr>Times New Roman</vt:lpstr>
      <vt:lpstr>Trebuchet MS</vt:lpstr>
      <vt:lpstr>Office Theme</vt:lpstr>
      <vt:lpstr>2_Office Theme</vt:lpstr>
      <vt:lpstr>Current Lead and Copper Rule Requirements (LCRR) and Upcoming Enforcement Changes (LCRI)</vt:lpstr>
      <vt:lpstr>Overview</vt:lpstr>
      <vt:lpstr>Lead and Copper Rule Revisions (LCRR)</vt:lpstr>
      <vt:lpstr>Lead and Copper Rule Revisions (LCRR)</vt:lpstr>
      <vt:lpstr>Lead and Copper Rule Revisions (LCRR)</vt:lpstr>
      <vt:lpstr>Initial Service Line Inventory</vt:lpstr>
      <vt:lpstr>Initial Service Line Inventory</vt:lpstr>
      <vt:lpstr>PowerPoint Presentation</vt:lpstr>
      <vt:lpstr>PowerPoint Presentation</vt:lpstr>
      <vt:lpstr>PowerPoint Presentation</vt:lpstr>
      <vt:lpstr>Service Line Material Notices</vt:lpstr>
      <vt:lpstr>Service Line Material Notices</vt:lpstr>
      <vt:lpstr>Lead ALE Tier 1 Public Notification</vt:lpstr>
      <vt:lpstr>Revised Lead Health Effects Language</vt:lpstr>
      <vt:lpstr>Enforcement Changes - Starting (Jan 1, 2026)</vt:lpstr>
      <vt:lpstr>Sampling</vt:lpstr>
      <vt:lpstr>Lead and Copper Rule Improvements (LCRI)</vt:lpstr>
      <vt:lpstr>Lead and Copper Rule Improvements (LCRI)</vt:lpstr>
      <vt:lpstr>Lead Action Level Lowered</vt:lpstr>
      <vt:lpstr>Revised Tiering Criteria</vt:lpstr>
      <vt:lpstr>Monitoring Requirements</vt:lpstr>
      <vt:lpstr>Monitoring Requirements</vt:lpstr>
      <vt:lpstr>Monitoring Requirements</vt:lpstr>
      <vt:lpstr>Monitoring Requirements</vt:lpstr>
      <vt:lpstr>Monitoring Requirements</vt:lpstr>
      <vt:lpstr>90th Percentile Calculation</vt:lpstr>
      <vt:lpstr>Corrosion Control Treatment (CCT)</vt:lpstr>
      <vt:lpstr>Corrosion Control Treatment (CCT)</vt:lpstr>
      <vt:lpstr>Corrosion Control Treatment (CCT)</vt:lpstr>
      <vt:lpstr>Corrosion Control Treatment (CCT)</vt:lpstr>
      <vt:lpstr>Water Quality Parameter (WQP) Monitoring</vt:lpstr>
      <vt:lpstr>Distribution System and Site Assessment (DSSA)</vt:lpstr>
      <vt:lpstr>Small System Compliance Flexibility</vt:lpstr>
      <vt:lpstr>Public Education and Outreach</vt:lpstr>
      <vt:lpstr>Consumer Confidence Report (CCR) Information</vt:lpstr>
      <vt:lpstr>Baseline Service Line Inventory</vt:lpstr>
      <vt:lpstr>Baseline Service Line Inventory</vt:lpstr>
      <vt:lpstr>Baseline Service Line Inventory</vt:lpstr>
      <vt:lpstr>Inventory Validation</vt:lpstr>
      <vt:lpstr>Lead Service Line Replacement Plans </vt:lpstr>
      <vt:lpstr>Lead Service Line Replacement Plans </vt:lpstr>
      <vt:lpstr>Lead Service Line Replacement Plans </vt:lpstr>
      <vt:lpstr>Lead Service Line Replacement Plans </vt:lpstr>
      <vt:lpstr>Lead Service Line Replacement Plans </vt:lpstr>
      <vt:lpstr>School and Child Care Facility Sampling</vt:lpstr>
      <vt:lpstr>School and Child Care Facility Sampling</vt:lpstr>
      <vt:lpstr>Key Take Aways Due November 1, 2027</vt:lpstr>
      <vt:lpstr>Lead and Copper Team Contact Information</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Galindo, Stephanie</dc:creator>
  <cp:lastModifiedBy>Barnett, Noah</cp:lastModifiedBy>
  <cp:revision>4</cp:revision>
  <dcterms:created xsi:type="dcterms:W3CDTF">2025-10-22T13:35:36Z</dcterms:created>
  <dcterms:modified xsi:type="dcterms:W3CDTF">2025-11-18T18:16:53Z</dcterms:modified>
</cp:coreProperties>
</file>